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6" r:id="rId2"/>
    <p:sldId id="318" r:id="rId3"/>
    <p:sldId id="321" r:id="rId4"/>
    <p:sldId id="325" r:id="rId5"/>
    <p:sldId id="326" r:id="rId6"/>
    <p:sldId id="324" r:id="rId7"/>
    <p:sldId id="323" r:id="rId8"/>
    <p:sldId id="327" r:id="rId9"/>
    <p:sldId id="328" r:id="rId10"/>
    <p:sldId id="329" r:id="rId1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A0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5565" autoAdjust="0"/>
  </p:normalViewPr>
  <p:slideViewPr>
    <p:cSldViewPr>
      <p:cViewPr varScale="1">
        <p:scale>
          <a:sx n="70" d="100"/>
          <a:sy n="70" d="100"/>
        </p:scale>
        <p:origin x="116" y="6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8" d="100"/>
          <a:sy n="68" d="100"/>
        </p:scale>
        <p:origin x="-325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71278ECC-BC54-4574-90C3-B17101390357}" type="datetimeFigureOut">
              <a:rPr lang="en-US"/>
              <a:pPr>
                <a:defRPr/>
              </a:pPr>
              <a:t>9/14/2014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9B571B0-2100-4BC4-A0FE-685B66567292}" type="slidenum">
              <a:rPr lang="en-US" altLang="en-US"/>
              <a:pPr>
                <a:defRPr/>
              </a:pPr>
              <a:t>‹#›</a:t>
            </a:fld>
            <a:endParaRPr lang="en-US" altLang="en-US"/>
          </a:p>
        </p:txBody>
      </p:sp>
    </p:spTree>
    <p:extLst>
      <p:ext uri="{BB962C8B-B14F-4D97-AF65-F5344CB8AC3E}">
        <p14:creationId xmlns:p14="http://schemas.microsoft.com/office/powerpoint/2010/main" val="40674244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170BEB35-4D63-4BD7-84EB-3D28A5B3749F}" type="datetimeFigureOut">
              <a:rPr lang="en-US"/>
              <a:pPr>
                <a:defRPr/>
              </a:pPr>
              <a:t>9/14/2014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AE93AEAE-6A1B-45A0-9995-EC1A4FD9C123}" type="slidenum">
              <a:rPr lang="en-US"/>
              <a:pPr>
                <a:defRPr/>
              </a:pPr>
              <a:t>‹#›</a:t>
            </a:fld>
            <a:endParaRPr lang="en-US"/>
          </a:p>
        </p:txBody>
      </p:sp>
    </p:spTree>
    <p:extLst>
      <p:ext uri="{BB962C8B-B14F-4D97-AF65-F5344CB8AC3E}">
        <p14:creationId xmlns:p14="http://schemas.microsoft.com/office/powerpoint/2010/main" val="23367504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New Page">
    <p:spTree>
      <p:nvGrpSpPr>
        <p:cNvPr id="1" name=""/>
        <p:cNvGrpSpPr/>
        <p:nvPr/>
      </p:nvGrpSpPr>
      <p:grpSpPr>
        <a:xfrm>
          <a:off x="0" y="0"/>
          <a:ext cx="0" cy="0"/>
          <a:chOff x="0" y="0"/>
          <a:chExt cx="0" cy="0"/>
        </a:xfrm>
      </p:grpSpPr>
      <p:cxnSp>
        <p:nvCxnSpPr>
          <p:cNvPr id="4" name="Straight Connector 3"/>
          <p:cNvCxnSpPr/>
          <p:nvPr userDrawn="1"/>
        </p:nvCxnSpPr>
        <p:spPr>
          <a:xfrm>
            <a:off x="457200" y="62484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a:off x="457200" y="12192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pic>
        <p:nvPicPr>
          <p:cNvPr id="6" name="Picture 7" descr="C:\Documents and Settings\mcauley\Local Settings\Temp\wz83a6\oneM2M\oneM2M-Logo.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46988" y="0"/>
            <a:ext cx="1497012"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533400"/>
            <a:ext cx="8229600" cy="114300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6F2BB03-1B4E-4030-86F6-68E1C9C7A687}" type="slidenum">
              <a:rPr lang="en-US" altLang="en-US"/>
              <a:pPr>
                <a:defRPr/>
              </a:pPr>
              <a:t>‹#›</a:t>
            </a:fld>
            <a:endParaRPr lang="en-US" altLang="en-US"/>
          </a:p>
        </p:txBody>
      </p:sp>
      <p:sp>
        <p:nvSpPr>
          <p:cNvPr id="8" name="テキスト ボックス 4"/>
          <p:cNvSpPr txBox="1">
            <a:spLocks noChangeArrowheads="1"/>
          </p:cNvSpPr>
          <p:nvPr userDrawn="1"/>
        </p:nvSpPr>
        <p:spPr bwMode="auto">
          <a:xfrm>
            <a:off x="457200" y="6324600"/>
            <a:ext cx="5943600" cy="381000"/>
          </a:xfrm>
          <a:prstGeom prst="rect">
            <a:avLst/>
          </a:prstGeom>
          <a:noFill/>
          <a:ln w="9525">
            <a:no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kumimoji="1" lang="en-US" altLang="ja-JP" dirty="0" smtClean="0"/>
              <a:t>PRO-2014-0480</a:t>
            </a:r>
            <a:endParaRPr kumimoji="1" lang="ja-JP" altLang="en-US" dirty="0" smtClean="0"/>
          </a:p>
        </p:txBody>
      </p:sp>
    </p:spTree>
    <p:extLst>
      <p:ext uri="{BB962C8B-B14F-4D97-AF65-F5344CB8AC3E}">
        <p14:creationId xmlns:p14="http://schemas.microsoft.com/office/powerpoint/2010/main" val="365477313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p:cNvCxnSpPr/>
          <p:nvPr userDrawn="1"/>
        </p:nvCxnSpPr>
        <p:spPr>
          <a:xfrm>
            <a:off x="457200" y="62484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a:off x="457200" y="12192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pic>
        <p:nvPicPr>
          <p:cNvPr id="6" name="Picture 7" descr="C:\Documents and Settings\mcauley\Local Settings\Temp\wz83a6\oneM2M\oneM2M-Logo.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46988" y="0"/>
            <a:ext cx="1497012"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533400"/>
            <a:ext cx="8229600" cy="114300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A64A5A1F-A427-45AF-B2B7-E8CCF55929F3}" type="slidenum">
              <a:rPr lang="en-US" altLang="en-US"/>
              <a:pPr>
                <a:defRPr/>
              </a:pPr>
              <a:t>‹#›</a:t>
            </a:fld>
            <a:endParaRPr lang="en-US" altLang="en-US"/>
          </a:p>
        </p:txBody>
      </p:sp>
      <p:sp>
        <p:nvSpPr>
          <p:cNvPr id="8" name="テキスト ボックス 4"/>
          <p:cNvSpPr txBox="1">
            <a:spLocks noChangeArrowheads="1"/>
          </p:cNvSpPr>
          <p:nvPr userDrawn="1"/>
        </p:nvSpPr>
        <p:spPr bwMode="auto">
          <a:xfrm>
            <a:off x="457200" y="6324600"/>
            <a:ext cx="5943600" cy="381000"/>
          </a:xfrm>
          <a:prstGeom prst="rect">
            <a:avLst/>
          </a:prstGeom>
          <a:noFill/>
          <a:ln w="9525">
            <a:no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kumimoji="1" lang="en-US" altLang="ja-JP" dirty="0" smtClean="0"/>
              <a:t>PRO-2014-0480</a:t>
            </a:r>
            <a:endParaRPr kumimoji="1" lang="ja-JP" altLang="en-US" dirty="0" smtClean="0"/>
          </a:p>
        </p:txBody>
      </p:sp>
    </p:spTree>
    <p:extLst>
      <p:ext uri="{BB962C8B-B14F-4D97-AF65-F5344CB8AC3E}">
        <p14:creationId xmlns:p14="http://schemas.microsoft.com/office/powerpoint/2010/main" val="28090827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4441744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0" r:id="rId1"/>
    <p:sldLayoutId id="2147483741" r:id="rId2"/>
    <p:sldLayoutId id="2147483739" r:id="rId3"/>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rgbClr val="C00000"/>
          </a:solidFill>
          <a:latin typeface="+mj-lt"/>
          <a:ea typeface="+mj-ea"/>
          <a:cs typeface="+mj-cs"/>
        </a:defRPr>
      </a:lvl1pPr>
      <a:lvl2pPr algn="ctr" rtl="0" eaLnBrk="0" fontAlgn="base" hangingPunct="0">
        <a:spcBef>
          <a:spcPct val="0"/>
        </a:spcBef>
        <a:spcAft>
          <a:spcPct val="0"/>
        </a:spcAft>
        <a:defRPr sz="4400">
          <a:solidFill>
            <a:srgbClr val="C00000"/>
          </a:solidFill>
          <a:latin typeface="Calibri" pitchFamily="34" charset="0"/>
        </a:defRPr>
      </a:lvl2pPr>
      <a:lvl3pPr algn="ctr" rtl="0" eaLnBrk="0" fontAlgn="base" hangingPunct="0">
        <a:spcBef>
          <a:spcPct val="0"/>
        </a:spcBef>
        <a:spcAft>
          <a:spcPct val="0"/>
        </a:spcAft>
        <a:defRPr sz="4400">
          <a:solidFill>
            <a:srgbClr val="C00000"/>
          </a:solidFill>
          <a:latin typeface="Calibri" pitchFamily="34" charset="0"/>
        </a:defRPr>
      </a:lvl3pPr>
      <a:lvl4pPr algn="ctr" rtl="0" eaLnBrk="0" fontAlgn="base" hangingPunct="0">
        <a:spcBef>
          <a:spcPct val="0"/>
        </a:spcBef>
        <a:spcAft>
          <a:spcPct val="0"/>
        </a:spcAft>
        <a:defRPr sz="4400">
          <a:solidFill>
            <a:srgbClr val="C00000"/>
          </a:solidFill>
          <a:latin typeface="Calibri" pitchFamily="34" charset="0"/>
        </a:defRPr>
      </a:lvl4pPr>
      <a:lvl5pPr algn="ctr" rtl="0" eaLnBrk="0" fontAlgn="base" hangingPunct="0">
        <a:spcBef>
          <a:spcPct val="0"/>
        </a:spcBef>
        <a:spcAft>
          <a:spcPct val="0"/>
        </a:spcAft>
        <a:defRPr sz="4400">
          <a:solidFill>
            <a:srgbClr val="C00000"/>
          </a:solidFill>
          <a:latin typeface="Calibri" pitchFamily="34" charset="0"/>
        </a:defRPr>
      </a:lvl5pPr>
      <a:lvl6pPr marL="457200" algn="ctr" rtl="0" fontAlgn="base">
        <a:spcBef>
          <a:spcPct val="0"/>
        </a:spcBef>
        <a:spcAft>
          <a:spcPct val="0"/>
        </a:spcAft>
        <a:defRPr sz="4400">
          <a:solidFill>
            <a:srgbClr val="C00000"/>
          </a:solidFill>
          <a:latin typeface="Calibri" pitchFamily="34" charset="0"/>
        </a:defRPr>
      </a:lvl6pPr>
      <a:lvl7pPr marL="914400" algn="ctr" rtl="0" fontAlgn="base">
        <a:spcBef>
          <a:spcPct val="0"/>
        </a:spcBef>
        <a:spcAft>
          <a:spcPct val="0"/>
        </a:spcAft>
        <a:defRPr sz="4400">
          <a:solidFill>
            <a:srgbClr val="C00000"/>
          </a:solidFill>
          <a:latin typeface="Calibri" pitchFamily="34" charset="0"/>
        </a:defRPr>
      </a:lvl7pPr>
      <a:lvl8pPr marL="1371600" algn="ctr" rtl="0" fontAlgn="base">
        <a:spcBef>
          <a:spcPct val="0"/>
        </a:spcBef>
        <a:spcAft>
          <a:spcPct val="0"/>
        </a:spcAft>
        <a:defRPr sz="4400">
          <a:solidFill>
            <a:srgbClr val="C00000"/>
          </a:solidFill>
          <a:latin typeface="Calibri" pitchFamily="34" charset="0"/>
        </a:defRPr>
      </a:lvl8pPr>
      <a:lvl9pPr marL="1828800" algn="ctr" rtl="0" fontAlgn="base">
        <a:spcBef>
          <a:spcPct val="0"/>
        </a:spcBef>
        <a:spcAft>
          <a:spcPct val="0"/>
        </a:spcAft>
        <a:defRPr sz="4400">
          <a:solidFill>
            <a:srgbClr val="C00000"/>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rgbClr val="C00000"/>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C00000"/>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7" descr="C:\Documents and Settings\mcauley\Local Settings\Temp\wz83a6\oneM2M\oneM2M-Logo.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1150" y="31750"/>
            <a:ext cx="5981700" cy="408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a:xfrm>
            <a:off x="457200" y="5256213"/>
            <a:ext cx="8229600" cy="1222375"/>
          </a:xfrm>
          <a:prstGeom prst="roundRect">
            <a:avLst/>
          </a:prstGeom>
          <a:noFill/>
          <a:ln>
            <a:solidFill>
              <a:srgbClr val="A0A0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124" name="Title 1"/>
          <p:cNvSpPr>
            <a:spLocks noGrp="1"/>
          </p:cNvSpPr>
          <p:nvPr>
            <p:ph type="ctrTitle" idx="4294967295"/>
          </p:nvPr>
        </p:nvSpPr>
        <p:spPr bwMode="auto">
          <a:xfrm>
            <a:off x="685800" y="3429000"/>
            <a:ext cx="7772400" cy="1470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4800" b="1" dirty="0" smtClean="0">
                <a:solidFill>
                  <a:srgbClr val="A0A0A3"/>
                </a:solidFill>
              </a:rPr>
              <a:t>Discussion on </a:t>
            </a:r>
            <a:r>
              <a:rPr lang="en-US" altLang="en-US" sz="4800" b="1" dirty="0" smtClean="0">
                <a:solidFill>
                  <a:srgbClr val="A0A0A3"/>
                </a:solidFill>
              </a:rPr>
              <a:t>XSD implementation conventions</a:t>
            </a:r>
            <a:br>
              <a:rPr lang="en-US" altLang="en-US" sz="4800" b="1" dirty="0" smtClean="0">
                <a:solidFill>
                  <a:srgbClr val="A0A0A3"/>
                </a:solidFill>
              </a:rPr>
            </a:br>
            <a:r>
              <a:rPr lang="en-US" altLang="ja-JP" sz="1600" b="1" dirty="0">
                <a:solidFill>
                  <a:prstClr val="black">
                    <a:lumMod val="75000"/>
                    <a:lumOff val="25000"/>
                  </a:prstClr>
                </a:solidFill>
              </a:rPr>
              <a:t>(document number </a:t>
            </a:r>
            <a:r>
              <a:rPr lang="en-US" altLang="ja-JP" sz="1600" b="1" dirty="0" smtClean="0">
                <a:solidFill>
                  <a:prstClr val="black">
                    <a:lumMod val="75000"/>
                    <a:lumOff val="25000"/>
                  </a:prstClr>
                </a:solidFill>
              </a:rPr>
              <a:t>PRO-2014-0480</a:t>
            </a:r>
            <a:r>
              <a:rPr lang="en-US" altLang="ja-JP" sz="1600" b="1" dirty="0" smtClean="0">
                <a:solidFill>
                  <a:srgbClr val="A0A0A3"/>
                </a:solidFill>
              </a:rPr>
              <a:t>)</a:t>
            </a:r>
            <a:endParaRPr lang="en-US" altLang="en-US" sz="4800" b="1" dirty="0" smtClean="0">
              <a:solidFill>
                <a:srgbClr val="A0A0A3"/>
              </a:solidFill>
            </a:endParaRPr>
          </a:p>
        </p:txBody>
      </p:sp>
      <p:sp>
        <p:nvSpPr>
          <p:cNvPr id="5125" name="TextBox 4"/>
          <p:cNvSpPr txBox="1">
            <a:spLocks noChangeArrowheads="1"/>
          </p:cNvSpPr>
          <p:nvPr/>
        </p:nvSpPr>
        <p:spPr bwMode="auto">
          <a:xfrm>
            <a:off x="611188" y="5256213"/>
            <a:ext cx="57483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a:solidFill>
                  <a:srgbClr val="B42025"/>
                </a:solidFill>
              </a:rPr>
              <a:t>Group Name: PRO</a:t>
            </a:r>
          </a:p>
          <a:p>
            <a:pPr eaLnBrk="1" hangingPunct="1"/>
            <a:r>
              <a:rPr lang="en-US" altLang="en-US">
                <a:solidFill>
                  <a:srgbClr val="B42025"/>
                </a:solidFill>
              </a:rPr>
              <a:t>Source: Wolfgang Granzow, wgranzow,@qti.qualcomm.com</a:t>
            </a:r>
          </a:p>
          <a:p>
            <a:pPr eaLnBrk="1" hangingPunct="1"/>
            <a:r>
              <a:rPr lang="en-US" altLang="en-US">
                <a:solidFill>
                  <a:srgbClr val="B42025"/>
                </a:solidFill>
              </a:rPr>
              <a:t>Meeting Date: 2014-09-22</a:t>
            </a:r>
          </a:p>
          <a:p>
            <a:pPr eaLnBrk="1" hangingPunct="1"/>
            <a:r>
              <a:rPr lang="en-US" altLang="en-US">
                <a:solidFill>
                  <a:srgbClr val="B42025"/>
                </a:solidFill>
              </a:rPr>
              <a:t>Agenda Item: TBD</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en-US" dirty="0" smtClean="0"/>
              <a:t>XSD for mgmtLink attribute</a:t>
            </a:r>
            <a:endParaRPr lang="en-US" dirty="0"/>
          </a:p>
        </p:txBody>
      </p:sp>
      <p:sp>
        <p:nvSpPr>
          <p:cNvPr id="3" name="Content Placeholder 2"/>
          <p:cNvSpPr>
            <a:spLocks noGrp="1"/>
          </p:cNvSpPr>
          <p:nvPr>
            <p:ph idx="1"/>
          </p:nvPr>
        </p:nvSpPr>
        <p:spPr/>
        <p:txBody>
          <a:bodyPr/>
          <a:lstStyle/>
          <a:p>
            <a:r>
              <a:rPr lang="de-DE" altLang="en-US" dirty="0" smtClean="0"/>
              <a:t>It should be noted however that the correct multiplicity (cardinality) of the various </a:t>
            </a:r>
            <a:r>
              <a:rPr lang="de-DE" altLang="en-US" i="1" dirty="0" smtClean="0"/>
              <a:t>mgmtLink</a:t>
            </a:r>
            <a:r>
              <a:rPr lang="de-DE" altLang="en-US" dirty="0" smtClean="0"/>
              <a:t> types in a XML resource instance cannot be validated</a:t>
            </a:r>
          </a:p>
          <a:p>
            <a:r>
              <a:rPr lang="de-DE" altLang="en-US" dirty="0" smtClean="0"/>
              <a:t>This issue also exists for ordinary child resources</a:t>
            </a:r>
          </a:p>
          <a:p>
            <a:r>
              <a:rPr lang="de-DE" altLang="en-US" dirty="0" smtClean="0"/>
              <a:t>Proposal: include text </a:t>
            </a:r>
            <a:r>
              <a:rPr lang="de-DE" altLang="en-US" dirty="0" smtClean="0"/>
              <a:t>into TS-0004</a:t>
            </a:r>
            <a:r>
              <a:rPr lang="de-DE" altLang="en-US" dirty="0" smtClean="0"/>
              <a:t> that </a:t>
            </a:r>
            <a:r>
              <a:rPr lang="de-DE" altLang="en-US" i="1" dirty="0" smtClean="0"/>
              <a:t>mgmtLink</a:t>
            </a:r>
            <a:r>
              <a:rPr lang="de-DE" altLang="en-US" dirty="0" smtClean="0"/>
              <a:t> is handled the same way as the </a:t>
            </a:r>
            <a:r>
              <a:rPr lang="de-DE" altLang="en-US" i="1" dirty="0" smtClean="0"/>
              <a:t>childResource</a:t>
            </a:r>
            <a:r>
              <a:rPr lang="de-DE" altLang="en-US" dirty="0" smtClean="0"/>
              <a:t> attribute</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pPr>
              <a:defRPr/>
            </a:pPr>
            <a:fld id="{A64A5A1F-A427-45AF-B2B7-E8CCF55929F3}" type="slidenum">
              <a:rPr lang="en-US" altLang="en-US" smtClean="0"/>
              <a:pPr>
                <a:defRPr/>
              </a:pPr>
              <a:t>10</a:t>
            </a:fld>
            <a:endParaRPr lang="en-US" altLang="en-US"/>
          </a:p>
        </p:txBody>
      </p:sp>
    </p:spTree>
    <p:extLst>
      <p:ext uri="{BB962C8B-B14F-4D97-AF65-F5344CB8AC3E}">
        <p14:creationId xmlns:p14="http://schemas.microsoft.com/office/powerpoint/2010/main" val="32696892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en-US" dirty="0" smtClean="0"/>
              <a:t>Objective</a:t>
            </a:r>
            <a:endParaRPr lang="en-US" altLang="en-US" dirty="0" smtClean="0"/>
          </a:p>
        </p:txBody>
      </p:sp>
      <p:sp>
        <p:nvSpPr>
          <p:cNvPr id="6147"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en-US" dirty="0" smtClean="0"/>
              <a:t>This contribution addresses some open issues about XSD representations:</a:t>
            </a:r>
          </a:p>
          <a:p>
            <a:pPr marL="971550" lvl="1" indent="-514350">
              <a:buFont typeface="+mj-lt"/>
              <a:buAutoNum type="arabicParenR"/>
            </a:pPr>
            <a:r>
              <a:rPr lang="de-DE" altLang="en-US" dirty="0" smtClean="0"/>
              <a:t>Use of anonymous data types for resource attributes</a:t>
            </a:r>
          </a:p>
          <a:p>
            <a:pPr marL="971550" lvl="1" indent="-514350">
              <a:buFont typeface="+mj-lt"/>
              <a:buAutoNum type="arabicParenR"/>
            </a:pPr>
            <a:r>
              <a:rPr lang="de-DE" altLang="en-US" dirty="0" smtClean="0"/>
              <a:t>Definition of </a:t>
            </a:r>
            <a:r>
              <a:rPr lang="de-DE" altLang="en-US" i="1" dirty="0" smtClean="0"/>
              <a:t>mgmtLink</a:t>
            </a:r>
            <a:r>
              <a:rPr lang="de-DE" altLang="en-US" dirty="0" smtClean="0"/>
              <a:t> attribute</a:t>
            </a:r>
            <a:endParaRPr lang="de-DE" altLang="en-US" dirty="0" smtClean="0"/>
          </a:p>
          <a:p>
            <a:endParaRPr lang="de-DE" altLang="en-US" dirty="0" smtClean="0"/>
          </a:p>
          <a:p>
            <a:endParaRPr lang="en-US" altLang="en-US" sz="2400" dirty="0">
              <a:solidFill>
                <a:srgbClr val="FF0000"/>
              </a:solidFill>
            </a:endParaRPr>
          </a:p>
        </p:txBody>
      </p:sp>
      <p:sp>
        <p:nvSpPr>
          <p:cNvPr id="6148"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2573A03-A2BC-4641-93C1-EF1A67230515}" type="slidenum">
              <a:rPr lang="en-US" altLang="en-US" smtClean="0">
                <a:solidFill>
                  <a:srgbClr val="898989"/>
                </a:solidFill>
              </a:rPr>
              <a:pPr/>
              <a:t>2</a:t>
            </a:fld>
            <a:endParaRPr lang="en-US" altLang="en-US" smtClean="0">
              <a:solidFill>
                <a:srgbClr val="898989"/>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bwMode="auto">
          <a:xfrm>
            <a:off x="152400" y="3048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ts val="3400"/>
              </a:lnSpc>
            </a:pPr>
            <a:r>
              <a:rPr lang="de-DE" altLang="en-US" sz="3600" dirty="0" smtClean="0"/>
              <a:t>Current guidelines for declaration of </a:t>
            </a:r>
            <a:br>
              <a:rPr lang="de-DE" altLang="en-US" sz="3600" dirty="0" smtClean="0"/>
            </a:br>
            <a:r>
              <a:rPr lang="de-DE" altLang="en-US" sz="3600" dirty="0" smtClean="0"/>
              <a:t>resource attribute </a:t>
            </a:r>
            <a:r>
              <a:rPr lang="de-DE" altLang="en-US" sz="3600" dirty="0" smtClean="0"/>
              <a:t>data types </a:t>
            </a:r>
            <a:endParaRPr lang="en-US" altLang="en-US" sz="3600" dirty="0" smtClean="0"/>
          </a:p>
        </p:txBody>
      </p:sp>
      <p:sp>
        <p:nvSpPr>
          <p:cNvPr id="3" name="Content Placeholder 2"/>
          <p:cNvSpPr>
            <a:spLocks noGrp="1"/>
          </p:cNvSpPr>
          <p:nvPr>
            <p:ph idx="1"/>
          </p:nvPr>
        </p:nvSpPr>
        <p:spPr/>
        <p:txBody>
          <a:bodyPr/>
          <a:lstStyle/>
          <a:p>
            <a:pPr marL="457200" indent="-457200">
              <a:buFont typeface="+mj-lt"/>
              <a:buAutoNum type="arabicParenR" startAt="6"/>
              <a:defRPr/>
            </a:pPr>
            <a:r>
              <a:rPr lang="en-US" sz="2000" dirty="0" smtClean="0"/>
              <a:t>Each resource attribute shall be declared to use one of the following data types:</a:t>
            </a:r>
          </a:p>
          <a:p>
            <a:pPr lvl="1">
              <a:buFont typeface="+mj-lt"/>
              <a:buAutoNum type="alphaLcPeriod"/>
              <a:defRPr/>
            </a:pPr>
            <a:r>
              <a:rPr lang="en-US" sz="1600" dirty="0" smtClean="0"/>
              <a:t>A data type listed in clause 6.3.1 or 6.3.2. </a:t>
            </a:r>
          </a:p>
          <a:p>
            <a:pPr lvl="1">
              <a:buFont typeface="+mj-lt"/>
              <a:buAutoNum type="alphaLcPeriod"/>
              <a:defRPr/>
            </a:pPr>
            <a:r>
              <a:rPr lang="en-US" sz="1600" dirty="0" smtClean="0"/>
              <a:t>A list of one of the data types listed in clause 6.3.1 or 6.3.2. If the list type is not already included in 6.3.2 it may be defined inside the XSD file for the resource</a:t>
            </a:r>
            <a:r>
              <a:rPr lang="en-US" sz="1600" dirty="0" smtClean="0">
                <a:solidFill>
                  <a:srgbClr val="7030A0"/>
                </a:solidFill>
              </a:rPr>
              <a:t>, but if so it must be defined as an anonymous type in the attribute declaration itself</a:t>
            </a:r>
            <a:r>
              <a:rPr lang="en-US" sz="1600" dirty="0" smtClean="0"/>
              <a:t>. </a:t>
            </a:r>
          </a:p>
          <a:p>
            <a:pPr lvl="1">
              <a:buFont typeface="+mj-lt"/>
              <a:buAutoNum type="alphaLcPeriod"/>
              <a:defRPr/>
            </a:pPr>
            <a:r>
              <a:rPr lang="en-US" sz="1600" dirty="0" smtClean="0"/>
              <a:t>A data type derived by restriction from one of the types listed in clause 6.3.1 or 6.3.2. This may be defined inside the XSD file for the resource, </a:t>
            </a:r>
            <a:r>
              <a:rPr lang="en-US" sz="1600" dirty="0" smtClean="0">
                <a:solidFill>
                  <a:srgbClr val="7030A0"/>
                </a:solidFill>
              </a:rPr>
              <a:t>but if so it must be defined as an anonymous type in the attribute declaration itself</a:t>
            </a:r>
            <a:r>
              <a:rPr lang="en-US" sz="1600" dirty="0" smtClean="0"/>
              <a:t>.</a:t>
            </a:r>
          </a:p>
          <a:p>
            <a:pPr lvl="1">
              <a:buFont typeface="+mj-lt"/>
              <a:buAutoNum type="alphaLcPeriod"/>
              <a:defRPr/>
            </a:pPr>
            <a:r>
              <a:rPr lang="en-US" sz="1600" dirty="0" smtClean="0"/>
              <a:t>An </a:t>
            </a:r>
            <a:r>
              <a:rPr lang="en-US" sz="1600" dirty="0" smtClean="0">
                <a:solidFill>
                  <a:srgbClr val="7030A0"/>
                </a:solidFill>
              </a:rPr>
              <a:t>anonymous</a:t>
            </a:r>
            <a:r>
              <a:rPr lang="en-US" sz="1600" dirty="0" smtClean="0"/>
              <a:t> complex type defined as part of the attribute declaration (inside the XSD file for the resource). The complex type should only be composed out of the types listed in clause 6.3.1 or 6.3.2.  </a:t>
            </a:r>
          </a:p>
          <a:p>
            <a:pPr marL="457200" indent="-457200">
              <a:buFont typeface="+mj-lt"/>
              <a:buAutoNum type="arabicParenR" startAt="6"/>
              <a:defRPr/>
            </a:pPr>
            <a:r>
              <a:rPr lang="en-US" sz="2000" dirty="0" smtClean="0"/>
              <a:t>If a data type is used by more than one attribute (either in the same resource or in two different resources) it must be included in 6.3.2, and referenced by each attribute that uses it. Options 6b, 6c, 6d should only be used in cases where the type is only used by one attribute.</a:t>
            </a:r>
          </a:p>
          <a:p>
            <a:pPr>
              <a:defRPr/>
            </a:pPr>
            <a:endParaRPr lang="en-US" dirty="0"/>
          </a:p>
        </p:txBody>
      </p:sp>
      <p:sp>
        <p:nvSpPr>
          <p:cNvPr id="1024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1C8D899-3980-4DEF-8B75-BFF37281F439}" type="slidenum">
              <a:rPr lang="en-US" altLang="en-US" smtClean="0">
                <a:solidFill>
                  <a:srgbClr val="898989"/>
                </a:solidFill>
              </a:rPr>
              <a:pPr/>
              <a:t>3</a:t>
            </a:fld>
            <a:endParaRPr lang="en-US" altLang="en-US" smtClean="0">
              <a:solidFill>
                <a:srgbClr val="898989"/>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Use of anonymous types</a:t>
            </a:r>
            <a:endParaRPr lang="en-US" dirty="0"/>
          </a:p>
        </p:txBody>
      </p:sp>
      <p:sp>
        <p:nvSpPr>
          <p:cNvPr id="3" name="Content Placeholder 2"/>
          <p:cNvSpPr>
            <a:spLocks noGrp="1"/>
          </p:cNvSpPr>
          <p:nvPr>
            <p:ph idx="1"/>
          </p:nvPr>
        </p:nvSpPr>
        <p:spPr>
          <a:xfrm>
            <a:off x="457200" y="1219200"/>
            <a:ext cx="8229600" cy="4525963"/>
          </a:xfrm>
        </p:spPr>
        <p:txBody>
          <a:bodyPr/>
          <a:lstStyle/>
          <a:p>
            <a:r>
              <a:rPr lang="de-DE" sz="2800" dirty="0" smtClean="0"/>
              <a:t>There is no obvious reason why some resource attributes should be assigned an explicit data type name (in the xs: or m2m: name space) while others would be assigned an anonymous data type</a:t>
            </a:r>
          </a:p>
          <a:p>
            <a:r>
              <a:rPr lang="de-DE" sz="2800" dirty="0" smtClean="0"/>
              <a:t>Assignment of explicit data type names to </a:t>
            </a:r>
            <a:r>
              <a:rPr lang="de-DE" sz="2800" u="sng" dirty="0" smtClean="0"/>
              <a:t>all</a:t>
            </a:r>
            <a:r>
              <a:rPr lang="de-DE" sz="2800" dirty="0" smtClean="0"/>
              <a:t> resource attributes keep the tables in clause 7.3 consistent  and make it more easy to identify the data type in the XSD files</a:t>
            </a:r>
          </a:p>
          <a:p>
            <a:pPr lvl="1"/>
            <a:r>
              <a:rPr lang="de-DE" sz="2400" dirty="0" smtClean="0"/>
              <a:t>Especially the data types used in attributes of &lt;mgmtObj&gt; resources need to be clearly defined to enable correct mapping from and to the types required in the external DM technology</a:t>
            </a:r>
            <a:endParaRPr lang="en-US" sz="2400" dirty="0"/>
          </a:p>
        </p:txBody>
      </p:sp>
      <p:sp>
        <p:nvSpPr>
          <p:cNvPr id="4" name="Slide Number Placeholder 3"/>
          <p:cNvSpPr>
            <a:spLocks noGrp="1"/>
          </p:cNvSpPr>
          <p:nvPr>
            <p:ph type="sldNum" sz="quarter" idx="10"/>
          </p:nvPr>
        </p:nvSpPr>
        <p:spPr/>
        <p:txBody>
          <a:bodyPr/>
          <a:lstStyle/>
          <a:p>
            <a:pPr>
              <a:defRPr/>
            </a:pPr>
            <a:fld id="{96F2BB03-1B4E-4030-86F6-68E1C9C7A687}" type="slidenum">
              <a:rPr lang="en-US" altLang="en-US" smtClean="0"/>
              <a:pPr>
                <a:defRPr/>
              </a:pPr>
              <a:t>4</a:t>
            </a:fld>
            <a:endParaRPr lang="en-US" altLang="en-US"/>
          </a:p>
        </p:txBody>
      </p:sp>
    </p:spTree>
    <p:extLst>
      <p:ext uri="{BB962C8B-B14F-4D97-AF65-F5344CB8AC3E}">
        <p14:creationId xmlns:p14="http://schemas.microsoft.com/office/powerpoint/2010/main" val="42040350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en-US" dirty="0" smtClean="0"/>
              <a:t>Issue with itemType attribute</a:t>
            </a:r>
            <a:endParaRPr lang="en-US" altLang="en-US" dirty="0" smtClean="0"/>
          </a:p>
        </p:txBody>
      </p:sp>
      <p:sp>
        <p:nvSpPr>
          <p:cNvPr id="11267" name="Content Placeholder 2"/>
          <p:cNvSpPr>
            <a:spLocks noGrp="1"/>
          </p:cNvSpPr>
          <p:nvPr>
            <p:ph idx="1"/>
          </p:nvPr>
        </p:nvSpPr>
        <p:spPr bwMode="auto">
          <a:xfrm>
            <a:off x="457200" y="1600200"/>
            <a:ext cx="8229600" cy="2514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en-US" sz="2400" dirty="0" smtClean="0"/>
              <a:t>6d):  data types required in the definition of an anonymous complex type  of a resource attribute cannot always be defined as an anonymous data type itself</a:t>
            </a:r>
          </a:p>
          <a:p>
            <a:pPr lvl="1"/>
            <a:r>
              <a:rPr lang="de-DE" altLang="en-US" sz="2000" dirty="0" smtClean="0"/>
              <a:t>Example:  </a:t>
            </a:r>
            <a:r>
              <a:rPr lang="de-DE" altLang="en-US" sz="2000" i="1" dirty="0" smtClean="0"/>
              <a:t>privileges </a:t>
            </a:r>
            <a:r>
              <a:rPr lang="de-DE" altLang="en-US" sz="2000" dirty="0" smtClean="0"/>
              <a:t>attribute in an &lt;accessControlPolicy&gt; resource requires a data type representing a list of IP </a:t>
            </a:r>
            <a:r>
              <a:rPr lang="de-DE" altLang="en-US" sz="2000" dirty="0" smtClean="0"/>
              <a:t>addresses</a:t>
            </a:r>
            <a:endParaRPr lang="de-DE" altLang="en-US" sz="2000" dirty="0" smtClean="0"/>
          </a:p>
          <a:p>
            <a:pPr lvl="2"/>
            <a:r>
              <a:rPr lang="de-DE" altLang="en-US" sz="1800" dirty="0" smtClean="0"/>
              <a:t>In a xs:list declaration, the data type referred to by the </a:t>
            </a:r>
            <a:r>
              <a:rPr lang="de-DE" altLang="en-US" sz="1800" i="1" dirty="0" smtClean="0"/>
              <a:t>itemType</a:t>
            </a:r>
            <a:r>
              <a:rPr lang="de-DE" altLang="en-US" sz="1800" dirty="0" smtClean="0"/>
              <a:t> </a:t>
            </a:r>
            <a:r>
              <a:rPr lang="de-DE" altLang="en-US" sz="1800" dirty="0" smtClean="0"/>
              <a:t>attribute cannot be defined as anonymous type:</a:t>
            </a:r>
            <a:endParaRPr lang="en-US" altLang="en-US" sz="1800" dirty="0" smtClean="0"/>
          </a:p>
        </p:txBody>
      </p:sp>
      <p:sp>
        <p:nvSpPr>
          <p:cNvPr id="11268"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0F7B0A3-4D48-4851-ABE6-0226EF2B323E}" type="slidenum">
              <a:rPr lang="en-US" altLang="en-US" smtClean="0">
                <a:solidFill>
                  <a:srgbClr val="898989"/>
                </a:solidFill>
              </a:rPr>
              <a:pPr/>
              <a:t>5</a:t>
            </a:fld>
            <a:endParaRPr lang="en-US" altLang="en-US" smtClean="0">
              <a:solidFill>
                <a:srgbClr val="898989"/>
              </a:solidFill>
            </a:endParaRPr>
          </a:p>
        </p:txBody>
      </p:sp>
      <p:sp>
        <p:nvSpPr>
          <p:cNvPr id="11269" name="TextBox 5"/>
          <p:cNvSpPr txBox="1">
            <a:spLocks noChangeArrowheads="1"/>
          </p:cNvSpPr>
          <p:nvPr/>
        </p:nvSpPr>
        <p:spPr bwMode="auto">
          <a:xfrm>
            <a:off x="2438400" y="4038600"/>
            <a:ext cx="3733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a:solidFill>
                  <a:srgbClr val="000096"/>
                </a:solidFill>
              </a:rPr>
              <a:t>&lt;simpleType&gt;</a:t>
            </a:r>
            <a:r>
              <a:rPr lang="en-US" altLang="en-US">
                <a:solidFill>
                  <a:srgbClr val="000000"/>
                </a:solidFill>
              </a:rPr>
              <a:t/>
            </a:r>
            <a:br>
              <a:rPr lang="en-US" altLang="en-US">
                <a:solidFill>
                  <a:srgbClr val="000000"/>
                </a:solidFill>
              </a:rPr>
            </a:br>
            <a:r>
              <a:rPr lang="en-US" altLang="en-US">
                <a:solidFill>
                  <a:srgbClr val="000000"/>
                </a:solidFill>
              </a:rPr>
              <a:t>  </a:t>
            </a:r>
            <a:r>
              <a:rPr lang="en-US" altLang="en-US">
                <a:solidFill>
                  <a:srgbClr val="003296"/>
                </a:solidFill>
              </a:rPr>
              <a:t>&lt;xs:list</a:t>
            </a:r>
            <a:r>
              <a:rPr lang="en-US" altLang="en-US">
                <a:solidFill>
                  <a:srgbClr val="F5844C"/>
                </a:solidFill>
              </a:rPr>
              <a:t> itemType</a:t>
            </a:r>
            <a:r>
              <a:rPr lang="en-US" altLang="en-US">
                <a:solidFill>
                  <a:srgbClr val="FF8040"/>
                </a:solidFill>
              </a:rPr>
              <a:t>=</a:t>
            </a:r>
            <a:r>
              <a:rPr lang="en-US" altLang="en-US">
                <a:solidFill>
                  <a:srgbClr val="993300"/>
                </a:solidFill>
              </a:rPr>
              <a:t>'ipv4'</a:t>
            </a:r>
            <a:r>
              <a:rPr lang="en-US" altLang="en-US">
                <a:solidFill>
                  <a:srgbClr val="000096"/>
                </a:solidFill>
              </a:rPr>
              <a:t>/&gt;</a:t>
            </a:r>
            <a:r>
              <a:rPr lang="en-US" altLang="en-US">
                <a:solidFill>
                  <a:srgbClr val="000000"/>
                </a:solidFill>
              </a:rPr>
              <a:t/>
            </a:r>
            <a:br>
              <a:rPr lang="en-US" altLang="en-US">
                <a:solidFill>
                  <a:srgbClr val="000000"/>
                </a:solidFill>
              </a:rPr>
            </a:br>
            <a:r>
              <a:rPr lang="en-US" altLang="en-US">
                <a:solidFill>
                  <a:srgbClr val="000096"/>
                </a:solidFill>
              </a:rPr>
              <a:t>&lt;/simpleType&gt;</a:t>
            </a:r>
            <a:endParaRPr lang="en-US" altLang="en-US"/>
          </a:p>
        </p:txBody>
      </p:sp>
    </p:spTree>
    <p:extLst>
      <p:ext uri="{BB962C8B-B14F-4D97-AF65-F5344CB8AC3E}">
        <p14:creationId xmlns:p14="http://schemas.microsoft.com/office/powerpoint/2010/main" val="19640856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bwMode="auto">
          <a:xfrm>
            <a:off x="152400" y="609600"/>
            <a:ext cx="82296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ts val="3400"/>
              </a:lnSpc>
            </a:pPr>
            <a:r>
              <a:rPr lang="de-DE" altLang="en-US" sz="3600" dirty="0" smtClean="0"/>
              <a:t>Poposed change of the guidelines</a:t>
            </a:r>
            <a:endParaRPr lang="en-US" altLang="en-US" sz="3600" dirty="0" smtClean="0"/>
          </a:p>
        </p:txBody>
      </p:sp>
      <p:sp>
        <p:nvSpPr>
          <p:cNvPr id="3" name="Content Placeholder 2"/>
          <p:cNvSpPr>
            <a:spLocks noGrp="1"/>
          </p:cNvSpPr>
          <p:nvPr>
            <p:ph idx="1"/>
          </p:nvPr>
        </p:nvSpPr>
        <p:spPr/>
        <p:txBody>
          <a:bodyPr/>
          <a:lstStyle/>
          <a:p>
            <a:pPr marL="457200" indent="-457200">
              <a:buFont typeface="+mj-lt"/>
              <a:buAutoNum type="arabicParenR" startAt="6"/>
              <a:defRPr/>
            </a:pPr>
            <a:r>
              <a:rPr lang="en-US" sz="2000" dirty="0" smtClean="0"/>
              <a:t>Each resource attribute shall be declared to use one of the following data types:</a:t>
            </a:r>
          </a:p>
          <a:p>
            <a:pPr lvl="1">
              <a:buFont typeface="+mj-lt"/>
              <a:buAutoNum type="alphaLcPeriod"/>
              <a:defRPr/>
            </a:pPr>
            <a:r>
              <a:rPr lang="en-US" sz="1600" dirty="0" smtClean="0"/>
              <a:t>A data type listed in clause 6.3.1 or 6.3.2. </a:t>
            </a:r>
          </a:p>
          <a:p>
            <a:pPr lvl="1">
              <a:buFont typeface="+mj-lt"/>
              <a:buAutoNum type="alphaLcPeriod"/>
              <a:defRPr/>
            </a:pPr>
            <a:r>
              <a:rPr lang="en-US" sz="1600" dirty="0" smtClean="0"/>
              <a:t>A list of one of the data types listed in clause 6.3.1 or 6.3.2. </a:t>
            </a:r>
            <a:r>
              <a:rPr lang="en-US" sz="1600" dirty="0" smtClean="0"/>
              <a:t>If the list type is not already included in 6.3.2 it may be defined inside the XSD file for the </a:t>
            </a:r>
            <a:r>
              <a:rPr lang="en-US" sz="1600" dirty="0" smtClean="0"/>
              <a:t>resource</a:t>
            </a:r>
            <a:r>
              <a:rPr lang="en-US" sz="1600" strike="sngStrike" dirty="0" smtClean="0">
                <a:solidFill>
                  <a:srgbClr val="7030A0"/>
                </a:solidFill>
              </a:rPr>
              <a:t>, but </a:t>
            </a:r>
            <a:r>
              <a:rPr lang="en-US" sz="1600" strike="sngStrike" dirty="0" smtClean="0">
                <a:solidFill>
                  <a:srgbClr val="7030A0"/>
                </a:solidFill>
              </a:rPr>
              <a:t>if so it must be defined as an anonymous type in the attribute declaration itself</a:t>
            </a:r>
            <a:r>
              <a:rPr lang="en-US" sz="1600" dirty="0" smtClean="0"/>
              <a:t>. </a:t>
            </a:r>
          </a:p>
          <a:p>
            <a:pPr lvl="1">
              <a:buFont typeface="+mj-lt"/>
              <a:buAutoNum type="alphaLcPeriod"/>
              <a:defRPr/>
            </a:pPr>
            <a:r>
              <a:rPr lang="en-US" sz="1600" dirty="0" smtClean="0"/>
              <a:t>A data type derived by restriction from one of the types listed in clause 6.3.1 or 6.3.2. This may be defined inside the XSD file for the resource</a:t>
            </a:r>
            <a:r>
              <a:rPr lang="en-US" sz="1600" strike="sngStrike" dirty="0" smtClean="0"/>
              <a:t>, </a:t>
            </a:r>
            <a:r>
              <a:rPr lang="en-US" sz="1600" strike="sngStrike" dirty="0" smtClean="0">
                <a:solidFill>
                  <a:srgbClr val="7030A0"/>
                </a:solidFill>
              </a:rPr>
              <a:t>but if so it must be defined as an anonymous type in the attribute declaration itself</a:t>
            </a:r>
            <a:r>
              <a:rPr lang="en-US" sz="1600" dirty="0" smtClean="0"/>
              <a:t>.</a:t>
            </a:r>
          </a:p>
          <a:p>
            <a:pPr lvl="1">
              <a:buFont typeface="+mj-lt"/>
              <a:buAutoNum type="alphaLcPeriod"/>
              <a:defRPr/>
            </a:pPr>
            <a:r>
              <a:rPr lang="en-US" sz="1600" dirty="0" smtClean="0"/>
              <a:t>A</a:t>
            </a:r>
            <a:r>
              <a:rPr lang="en-US" sz="1600" strike="sngStrike" dirty="0" smtClean="0">
                <a:solidFill>
                  <a:srgbClr val="7030A0"/>
                </a:solidFill>
              </a:rPr>
              <a:t>n anonymous</a:t>
            </a:r>
            <a:r>
              <a:rPr lang="en-US" sz="1600" dirty="0" smtClean="0">
                <a:solidFill>
                  <a:srgbClr val="7030A0"/>
                </a:solidFill>
              </a:rPr>
              <a:t> </a:t>
            </a:r>
            <a:r>
              <a:rPr lang="en-US" sz="1600" dirty="0" smtClean="0"/>
              <a:t>complex type defined as part of the attribute declaration (inside the XSD file for the resource). </a:t>
            </a:r>
            <a:r>
              <a:rPr lang="en-US" sz="1600" dirty="0" smtClean="0">
                <a:solidFill>
                  <a:srgbClr val="7030A0"/>
                </a:solidFill>
              </a:rPr>
              <a:t>If possible, </a:t>
            </a:r>
            <a:r>
              <a:rPr lang="en-US" sz="1600" strike="sngStrike" dirty="0" err="1" smtClean="0">
                <a:solidFill>
                  <a:srgbClr val="7030A0"/>
                </a:solidFill>
              </a:rPr>
              <a:t>T</a:t>
            </a:r>
            <a:r>
              <a:rPr lang="en-US" sz="1600" dirty="0" err="1" smtClean="0"/>
              <a:t>the</a:t>
            </a:r>
            <a:r>
              <a:rPr lang="en-US" sz="1600" dirty="0" smtClean="0"/>
              <a:t> </a:t>
            </a:r>
            <a:r>
              <a:rPr lang="en-US" sz="1600" dirty="0" smtClean="0"/>
              <a:t>complex type should only be composed out of the types listed in clause 6.3.1 or 6.3.2.  </a:t>
            </a:r>
          </a:p>
          <a:p>
            <a:pPr marL="457200" indent="-457200">
              <a:buFont typeface="+mj-lt"/>
              <a:buAutoNum type="arabicParenR" startAt="6"/>
              <a:defRPr/>
            </a:pPr>
            <a:r>
              <a:rPr lang="en-US" sz="2000" dirty="0" smtClean="0"/>
              <a:t>If a data type is used by more than one attribute (either in the same resource or in two different resources) it must be included in 6.3.2, and referenced by each attribute that uses it. Options 6b, 6c, 6d should only be used in cases where the type is only used by one attribute.</a:t>
            </a:r>
          </a:p>
          <a:p>
            <a:pPr>
              <a:defRPr/>
            </a:pPr>
            <a:endParaRPr lang="en-US" dirty="0"/>
          </a:p>
        </p:txBody>
      </p:sp>
      <p:sp>
        <p:nvSpPr>
          <p:cNvPr id="1024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1C8D899-3980-4DEF-8B75-BFF37281F439}" type="slidenum">
              <a:rPr lang="en-US" altLang="en-US" smtClean="0">
                <a:solidFill>
                  <a:srgbClr val="898989"/>
                </a:solidFill>
              </a:rPr>
              <a:pPr/>
              <a:t>6</a:t>
            </a:fld>
            <a:endParaRPr lang="en-US" altLang="en-US" smtClean="0">
              <a:solidFill>
                <a:srgbClr val="898989"/>
              </a:solidFill>
            </a:endParaRPr>
          </a:p>
        </p:txBody>
      </p:sp>
    </p:spTree>
    <p:extLst>
      <p:ext uri="{BB962C8B-B14F-4D97-AF65-F5344CB8AC3E}">
        <p14:creationId xmlns:p14="http://schemas.microsoft.com/office/powerpoint/2010/main" val="3784660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en-US" dirty="0" smtClean="0"/>
              <a:t>XSD for mgmtLink attribute</a:t>
            </a:r>
            <a:endParaRPr lang="en-US" altLang="en-US" dirty="0" smtClean="0"/>
          </a:p>
        </p:txBody>
      </p:sp>
      <p:sp>
        <p:nvSpPr>
          <p:cNvPr id="13315"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dirty="0" smtClean="0"/>
              <a:t>The</a:t>
            </a:r>
            <a:r>
              <a:rPr lang="en-GB" i="1" dirty="0" smtClean="0"/>
              <a:t> </a:t>
            </a:r>
            <a:r>
              <a:rPr lang="en-GB" i="1" dirty="0" err="1" smtClean="0"/>
              <a:t>mgmtLink</a:t>
            </a:r>
            <a:r>
              <a:rPr lang="en-GB" dirty="0" smtClean="0"/>
              <a:t> attribute is used in some specializations of the &lt;</a:t>
            </a:r>
            <a:r>
              <a:rPr lang="en-GB" dirty="0" err="1" smtClean="0"/>
              <a:t>mgmtObj</a:t>
            </a:r>
            <a:r>
              <a:rPr lang="en-GB" dirty="0" smtClean="0"/>
              <a:t>&gt; resource</a:t>
            </a:r>
          </a:p>
          <a:p>
            <a:pPr lvl="1"/>
            <a:r>
              <a:rPr lang="en-GB" dirty="0"/>
              <a:t>c</a:t>
            </a:r>
            <a:r>
              <a:rPr lang="en-GB" dirty="0" smtClean="0"/>
              <a:t>urrently only in resources related to CMDH policy</a:t>
            </a:r>
          </a:p>
          <a:p>
            <a:r>
              <a:rPr lang="en-GB" dirty="0" smtClean="0"/>
              <a:t>It is most appropriate  to represent the </a:t>
            </a:r>
            <a:r>
              <a:rPr lang="en-GB" i="1" dirty="0" err="1" smtClean="0"/>
              <a:t>mgmtLink</a:t>
            </a:r>
            <a:r>
              <a:rPr lang="en-GB" dirty="0"/>
              <a:t> </a:t>
            </a:r>
            <a:r>
              <a:rPr lang="en-GB" dirty="0" smtClean="0"/>
              <a:t>attribute in the same way as other child resources as follows of </a:t>
            </a:r>
            <a:r>
              <a:rPr lang="en-GB" dirty="0"/>
              <a:t>data type </a:t>
            </a:r>
            <a:r>
              <a:rPr lang="en-GB" dirty="0" smtClean="0"/>
              <a:t>m2m:mgmtLinkRef </a:t>
            </a:r>
          </a:p>
          <a:p>
            <a:pPr marL="0" indent="0">
              <a:buNone/>
            </a:pPr>
            <a:endParaRPr lang="en-GB" dirty="0" smtClean="0"/>
          </a:p>
        </p:txBody>
      </p:sp>
      <p:sp>
        <p:nvSpPr>
          <p:cNvPr id="13316"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F403B8C-5103-4CB5-8267-1524EB0BBCE6}" type="slidenum">
              <a:rPr lang="en-US" altLang="en-US" smtClean="0">
                <a:solidFill>
                  <a:srgbClr val="898989"/>
                </a:solidFill>
              </a:rPr>
              <a:pPr/>
              <a:t>7</a:t>
            </a:fld>
            <a:endParaRPr lang="en-US" altLang="en-US" smtClean="0">
              <a:solidFill>
                <a:srgbClr val="898989"/>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de-DE" altLang="en-US" sz="4000" dirty="0" smtClean="0"/>
              <a:t>Example: mgmtLink for cmdhPolicy</a:t>
            </a:r>
            <a:endParaRPr lang="en-US" sz="4000" dirty="0"/>
          </a:p>
        </p:txBody>
      </p:sp>
      <p:sp>
        <p:nvSpPr>
          <p:cNvPr id="4" name="Slide Number Placeholder 3"/>
          <p:cNvSpPr>
            <a:spLocks noGrp="1"/>
          </p:cNvSpPr>
          <p:nvPr>
            <p:ph type="sldNum" sz="quarter" idx="10"/>
          </p:nvPr>
        </p:nvSpPr>
        <p:spPr/>
        <p:txBody>
          <a:bodyPr/>
          <a:lstStyle/>
          <a:p>
            <a:pPr>
              <a:defRPr/>
            </a:pPr>
            <a:fld id="{A64A5A1F-A427-45AF-B2B7-E8CCF55929F3}" type="slidenum">
              <a:rPr lang="en-US" altLang="en-US" smtClean="0"/>
              <a:pPr>
                <a:defRPr/>
              </a:pPr>
              <a:t>8</a:t>
            </a:fld>
            <a:endParaRPr lang="en-US" altLang="en-US"/>
          </a:p>
        </p:txBody>
      </p:sp>
      <p:sp>
        <p:nvSpPr>
          <p:cNvPr id="5" name="TextBox 4"/>
          <p:cNvSpPr txBox="1"/>
          <p:nvPr/>
        </p:nvSpPr>
        <p:spPr>
          <a:xfrm>
            <a:off x="533400" y="1654629"/>
            <a:ext cx="8305800" cy="4462760"/>
          </a:xfrm>
          <a:prstGeom prst="rect">
            <a:avLst/>
          </a:prstGeom>
          <a:noFill/>
        </p:spPr>
        <p:txBody>
          <a:bodyPr wrap="square" rtlCol="0">
            <a:spAutoFit/>
          </a:bodyPr>
          <a:lstStyle/>
          <a:p>
            <a:r>
              <a:rPr lang="en-US" dirty="0" smtClean="0">
                <a:solidFill>
                  <a:srgbClr val="000000"/>
                </a:solidFill>
              </a:rPr>
              <a:t>  </a:t>
            </a:r>
            <a:r>
              <a:rPr lang="en-US" sz="1400" dirty="0" smtClean="0">
                <a:solidFill>
                  <a:srgbClr val="003296"/>
                </a:solidFill>
              </a:rPr>
              <a:t>&lt;</a:t>
            </a:r>
            <a:r>
              <a:rPr lang="en-US" sz="1400" dirty="0" err="1" smtClean="0">
                <a:solidFill>
                  <a:srgbClr val="003296"/>
                </a:solidFill>
              </a:rPr>
              <a:t>xs:element</a:t>
            </a:r>
            <a:r>
              <a:rPr lang="en-US" sz="1400" dirty="0" smtClean="0">
                <a:solidFill>
                  <a:srgbClr val="F5844C"/>
                </a:solidFill>
              </a:rPr>
              <a:t> name</a:t>
            </a:r>
            <a:r>
              <a:rPr lang="en-US" sz="1400" dirty="0" smtClean="0">
                <a:solidFill>
                  <a:srgbClr val="FF8040"/>
                </a:solidFill>
              </a:rPr>
              <a:t>=</a:t>
            </a:r>
            <a:r>
              <a:rPr lang="en-US" sz="1400" dirty="0" smtClean="0">
                <a:solidFill>
                  <a:srgbClr val="993300"/>
                </a:solidFill>
              </a:rPr>
              <a:t>"</a:t>
            </a:r>
            <a:r>
              <a:rPr lang="en-US" sz="1400" dirty="0" err="1" smtClean="0">
                <a:solidFill>
                  <a:srgbClr val="993300"/>
                </a:solidFill>
              </a:rPr>
              <a:t>cmdhPolicy</a:t>
            </a:r>
            <a:r>
              <a:rPr lang="en-US" sz="1400" dirty="0" smtClean="0">
                <a:solidFill>
                  <a:srgbClr val="993300"/>
                </a:solidFill>
              </a:rPr>
              <a:t>"</a:t>
            </a:r>
            <a:r>
              <a:rPr lang="en-US" sz="1400" dirty="0" smtClean="0">
                <a:solidFill>
                  <a:srgbClr val="F5844C"/>
                </a:solidFill>
              </a:rPr>
              <a:t> </a:t>
            </a:r>
            <a:r>
              <a:rPr lang="en-US" sz="1400" dirty="0" smtClean="0">
                <a:solidFill>
                  <a:srgbClr val="000096"/>
                </a:solidFill>
              </a:rPr>
              <a:t>&gt;</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      </a:t>
            </a:r>
            <a:r>
              <a:rPr lang="en-US" sz="1400" dirty="0" smtClean="0">
                <a:solidFill>
                  <a:srgbClr val="003296"/>
                </a:solidFill>
              </a:rPr>
              <a:t>&lt;</a:t>
            </a:r>
            <a:r>
              <a:rPr lang="en-US" sz="1400" dirty="0" err="1" smtClean="0">
                <a:solidFill>
                  <a:srgbClr val="003296"/>
                </a:solidFill>
              </a:rPr>
              <a:t>xs:complexType</a:t>
            </a:r>
            <a:r>
              <a:rPr lang="en-US" sz="1400" dirty="0" smtClean="0">
                <a:solidFill>
                  <a:srgbClr val="003296"/>
                </a:solidFill>
              </a:rPr>
              <a:t>&gt;</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        </a:t>
            </a:r>
            <a:r>
              <a:rPr lang="en-US" sz="1400" dirty="0" smtClean="0">
                <a:solidFill>
                  <a:srgbClr val="003296"/>
                </a:solidFill>
              </a:rPr>
              <a:t>&lt;</a:t>
            </a:r>
            <a:r>
              <a:rPr lang="en-US" sz="1400" dirty="0" err="1" smtClean="0">
                <a:solidFill>
                  <a:srgbClr val="003296"/>
                </a:solidFill>
              </a:rPr>
              <a:t>xs:complexContent</a:t>
            </a:r>
            <a:r>
              <a:rPr lang="en-US" sz="1400" dirty="0" smtClean="0">
                <a:solidFill>
                  <a:srgbClr val="003296"/>
                </a:solidFill>
              </a:rPr>
              <a:t>&gt;</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          </a:t>
            </a:r>
            <a:r>
              <a:rPr lang="en-US" sz="1400" dirty="0" smtClean="0">
                <a:solidFill>
                  <a:srgbClr val="006400"/>
                </a:solidFill>
              </a:rPr>
              <a:t>&lt;!-- Inherit Common Attributes from </a:t>
            </a:r>
            <a:r>
              <a:rPr lang="en-US" sz="1400" dirty="0" err="1" smtClean="0">
                <a:solidFill>
                  <a:srgbClr val="006400"/>
                </a:solidFill>
              </a:rPr>
              <a:t>regularResourceType</a:t>
            </a:r>
            <a:r>
              <a:rPr lang="en-US" sz="1400" dirty="0" smtClean="0">
                <a:solidFill>
                  <a:srgbClr val="006400"/>
                </a:solidFill>
              </a:rPr>
              <a:t>  --&gt;</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          </a:t>
            </a:r>
            <a:r>
              <a:rPr lang="en-US" sz="1400" dirty="0" smtClean="0">
                <a:solidFill>
                  <a:srgbClr val="003296"/>
                </a:solidFill>
              </a:rPr>
              <a:t>&lt;</a:t>
            </a:r>
            <a:r>
              <a:rPr lang="en-US" sz="1400" dirty="0" err="1" smtClean="0">
                <a:solidFill>
                  <a:srgbClr val="003296"/>
                </a:solidFill>
              </a:rPr>
              <a:t>xs:extension</a:t>
            </a:r>
            <a:r>
              <a:rPr lang="en-US" sz="1400" dirty="0" smtClean="0">
                <a:solidFill>
                  <a:srgbClr val="F5844C"/>
                </a:solidFill>
              </a:rPr>
              <a:t> base</a:t>
            </a:r>
            <a:r>
              <a:rPr lang="en-US" sz="1400" dirty="0" smtClean="0">
                <a:solidFill>
                  <a:srgbClr val="FF8040"/>
                </a:solidFill>
              </a:rPr>
              <a:t>=</a:t>
            </a:r>
            <a:r>
              <a:rPr lang="en-US" sz="1400" dirty="0" smtClean="0">
                <a:solidFill>
                  <a:srgbClr val="993300"/>
                </a:solidFill>
              </a:rPr>
              <a:t>"m2m:regularResourceType"</a:t>
            </a:r>
            <a:r>
              <a:rPr lang="en-US" sz="1400" dirty="0" smtClean="0">
                <a:solidFill>
                  <a:srgbClr val="000096"/>
                </a:solidFill>
              </a:rPr>
              <a:t>&gt;</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        </a:t>
            </a:r>
            <a:r>
              <a:rPr lang="en-US" sz="1400" dirty="0" smtClean="0">
                <a:solidFill>
                  <a:srgbClr val="003296"/>
                </a:solidFill>
              </a:rPr>
              <a:t>&lt;</a:t>
            </a:r>
            <a:r>
              <a:rPr lang="en-US" sz="1400" dirty="0" err="1" smtClean="0">
                <a:solidFill>
                  <a:srgbClr val="003296"/>
                </a:solidFill>
              </a:rPr>
              <a:t>xs:sequence</a:t>
            </a:r>
            <a:r>
              <a:rPr lang="en-US" sz="1400" dirty="0" smtClean="0">
                <a:solidFill>
                  <a:srgbClr val="003296"/>
                </a:solidFill>
              </a:rPr>
              <a:t>&gt;</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           </a:t>
            </a:r>
            <a:r>
              <a:rPr lang="en-US" sz="1400" dirty="0" smtClean="0">
                <a:solidFill>
                  <a:srgbClr val="006400"/>
                </a:solidFill>
              </a:rPr>
              <a:t>&lt;!-- Resource Specific Attributes --&gt;</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              </a:t>
            </a:r>
            <a:r>
              <a:rPr lang="en-US" sz="1400" dirty="0" smtClean="0">
                <a:solidFill>
                  <a:srgbClr val="003296"/>
                </a:solidFill>
              </a:rPr>
              <a:t>&lt;</a:t>
            </a:r>
            <a:r>
              <a:rPr lang="en-US" sz="1400" dirty="0" err="1" smtClean="0">
                <a:solidFill>
                  <a:srgbClr val="003296"/>
                </a:solidFill>
              </a:rPr>
              <a:t>xs:element</a:t>
            </a:r>
            <a:r>
              <a:rPr lang="en-US" sz="1400" dirty="0" smtClean="0">
                <a:solidFill>
                  <a:srgbClr val="F5844C"/>
                </a:solidFill>
              </a:rPr>
              <a:t> name</a:t>
            </a:r>
            <a:r>
              <a:rPr lang="en-US" sz="1400" dirty="0" smtClean="0">
                <a:solidFill>
                  <a:srgbClr val="FF8040"/>
                </a:solidFill>
              </a:rPr>
              <a:t>=</a:t>
            </a:r>
            <a:r>
              <a:rPr lang="en-US" sz="1400" dirty="0" smtClean="0">
                <a:solidFill>
                  <a:srgbClr val="993300"/>
                </a:solidFill>
              </a:rPr>
              <a:t>"</a:t>
            </a:r>
            <a:r>
              <a:rPr lang="en-US" sz="1400" dirty="0" err="1" smtClean="0">
                <a:solidFill>
                  <a:srgbClr val="993300"/>
                </a:solidFill>
              </a:rPr>
              <a:t>mgmtDefinition</a:t>
            </a:r>
            <a:r>
              <a:rPr lang="en-US" sz="1400" dirty="0" smtClean="0">
                <a:solidFill>
                  <a:srgbClr val="993300"/>
                </a:solidFill>
              </a:rPr>
              <a:t>"</a:t>
            </a:r>
            <a:r>
              <a:rPr lang="en-US" sz="1400" dirty="0" smtClean="0">
                <a:solidFill>
                  <a:srgbClr val="F5844C"/>
                </a:solidFill>
              </a:rPr>
              <a:t> type</a:t>
            </a:r>
            <a:r>
              <a:rPr lang="en-US" sz="1400" dirty="0" smtClean="0">
                <a:solidFill>
                  <a:srgbClr val="FF8040"/>
                </a:solidFill>
              </a:rPr>
              <a:t>=</a:t>
            </a:r>
            <a:r>
              <a:rPr lang="en-US" sz="1400" dirty="0" smtClean="0">
                <a:solidFill>
                  <a:srgbClr val="993300"/>
                </a:solidFill>
              </a:rPr>
              <a:t>"m2m:mgmtDefinition"</a:t>
            </a:r>
            <a:r>
              <a:rPr lang="en-US" sz="1400" dirty="0" smtClean="0">
                <a:solidFill>
                  <a:srgbClr val="F5844C"/>
                </a:solidFill>
              </a:rPr>
              <a:t> fixed</a:t>
            </a:r>
            <a:r>
              <a:rPr lang="en-US" sz="1400" dirty="0" smtClean="0">
                <a:solidFill>
                  <a:srgbClr val="FF8040"/>
                </a:solidFill>
              </a:rPr>
              <a:t>=</a:t>
            </a:r>
            <a:r>
              <a:rPr lang="en-US" sz="1400" dirty="0" smtClean="0">
                <a:solidFill>
                  <a:srgbClr val="993300"/>
                </a:solidFill>
              </a:rPr>
              <a:t>"</a:t>
            </a:r>
            <a:r>
              <a:rPr lang="en-US" sz="1400" dirty="0" err="1" smtClean="0">
                <a:solidFill>
                  <a:srgbClr val="993300"/>
                </a:solidFill>
              </a:rPr>
              <a:t>cmdhPolicy</a:t>
            </a:r>
            <a:r>
              <a:rPr lang="en-US" sz="1400" dirty="0" smtClean="0">
                <a:solidFill>
                  <a:srgbClr val="993300"/>
                </a:solidFill>
              </a:rPr>
              <a:t>"</a:t>
            </a:r>
            <a:r>
              <a:rPr lang="en-US" sz="1400" dirty="0" smtClean="0">
                <a:solidFill>
                  <a:srgbClr val="F5844C"/>
                </a:solidFill>
              </a:rPr>
              <a:t> </a:t>
            </a:r>
            <a:r>
              <a:rPr lang="en-US" sz="1400" dirty="0" smtClean="0">
                <a:solidFill>
                  <a:srgbClr val="000096"/>
                </a:solidFill>
              </a:rPr>
              <a:t>/&gt;</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              </a:t>
            </a:r>
            <a:r>
              <a:rPr lang="en-US" sz="1400" dirty="0" smtClean="0">
                <a:solidFill>
                  <a:srgbClr val="003296"/>
                </a:solidFill>
              </a:rPr>
              <a:t>&lt;</a:t>
            </a:r>
            <a:r>
              <a:rPr lang="en-US" sz="1400" dirty="0" err="1" smtClean="0">
                <a:solidFill>
                  <a:srgbClr val="003296"/>
                </a:solidFill>
              </a:rPr>
              <a:t>xs:element</a:t>
            </a:r>
            <a:r>
              <a:rPr lang="en-US" sz="1400" dirty="0" smtClean="0">
                <a:solidFill>
                  <a:srgbClr val="F5844C"/>
                </a:solidFill>
              </a:rPr>
              <a:t> name</a:t>
            </a:r>
            <a:r>
              <a:rPr lang="en-US" sz="1400" dirty="0" smtClean="0">
                <a:solidFill>
                  <a:srgbClr val="FF8040"/>
                </a:solidFill>
              </a:rPr>
              <a:t>=</a:t>
            </a:r>
            <a:r>
              <a:rPr lang="en-US" sz="1400" dirty="0" smtClean="0">
                <a:solidFill>
                  <a:srgbClr val="993300"/>
                </a:solidFill>
              </a:rPr>
              <a:t>"</a:t>
            </a:r>
            <a:r>
              <a:rPr lang="en-US" sz="1400" dirty="0" err="1" smtClean="0">
                <a:solidFill>
                  <a:srgbClr val="993300"/>
                </a:solidFill>
              </a:rPr>
              <a:t>objectID</a:t>
            </a:r>
            <a:r>
              <a:rPr lang="en-US" sz="1400" dirty="0" smtClean="0">
                <a:solidFill>
                  <a:srgbClr val="993300"/>
                </a:solidFill>
              </a:rPr>
              <a:t>"</a:t>
            </a:r>
            <a:r>
              <a:rPr lang="en-US" sz="1400" dirty="0" smtClean="0">
                <a:solidFill>
                  <a:srgbClr val="F5844C"/>
                </a:solidFill>
              </a:rPr>
              <a:t> type</a:t>
            </a:r>
            <a:r>
              <a:rPr lang="en-US" sz="1400" dirty="0" smtClean="0">
                <a:solidFill>
                  <a:srgbClr val="FF8040"/>
                </a:solidFill>
              </a:rPr>
              <a:t>=</a:t>
            </a:r>
            <a:r>
              <a:rPr lang="en-US" sz="1400" dirty="0" smtClean="0">
                <a:solidFill>
                  <a:srgbClr val="993300"/>
                </a:solidFill>
              </a:rPr>
              <a:t>"</a:t>
            </a:r>
            <a:r>
              <a:rPr lang="en-US" sz="1400" dirty="0" err="1" smtClean="0">
                <a:solidFill>
                  <a:srgbClr val="993300"/>
                </a:solidFill>
              </a:rPr>
              <a:t>xs:string</a:t>
            </a:r>
            <a:r>
              <a:rPr lang="en-US" sz="1400" dirty="0" smtClean="0">
                <a:solidFill>
                  <a:srgbClr val="993300"/>
                </a:solidFill>
              </a:rPr>
              <a:t>"</a:t>
            </a:r>
            <a:r>
              <a:rPr lang="en-US" sz="1400" dirty="0" smtClean="0">
                <a:solidFill>
                  <a:srgbClr val="F5844C"/>
                </a:solidFill>
              </a:rPr>
              <a:t> </a:t>
            </a:r>
            <a:r>
              <a:rPr lang="en-US" sz="1400" dirty="0" err="1" smtClean="0">
                <a:solidFill>
                  <a:srgbClr val="F5844C"/>
                </a:solidFill>
              </a:rPr>
              <a:t>minOccurs</a:t>
            </a:r>
            <a:r>
              <a:rPr lang="en-US" sz="1400" dirty="0" smtClean="0">
                <a:solidFill>
                  <a:srgbClr val="FF8040"/>
                </a:solidFill>
              </a:rPr>
              <a:t>=</a:t>
            </a:r>
            <a:r>
              <a:rPr lang="en-US" sz="1400" dirty="0" smtClean="0">
                <a:solidFill>
                  <a:srgbClr val="993300"/>
                </a:solidFill>
              </a:rPr>
              <a:t>"0"</a:t>
            </a:r>
            <a:r>
              <a:rPr lang="en-US" sz="1400" dirty="0" smtClean="0">
                <a:solidFill>
                  <a:srgbClr val="F5844C"/>
                </a:solidFill>
              </a:rPr>
              <a:t> </a:t>
            </a:r>
            <a:r>
              <a:rPr lang="en-US" sz="1400" dirty="0" err="1" smtClean="0">
                <a:solidFill>
                  <a:srgbClr val="F5844C"/>
                </a:solidFill>
              </a:rPr>
              <a:t>maxOccurs</a:t>
            </a:r>
            <a:r>
              <a:rPr lang="en-US" sz="1400" dirty="0" smtClean="0">
                <a:solidFill>
                  <a:srgbClr val="FF8040"/>
                </a:solidFill>
              </a:rPr>
              <a:t>=</a:t>
            </a:r>
            <a:r>
              <a:rPr lang="en-US" sz="1400" dirty="0" smtClean="0">
                <a:solidFill>
                  <a:srgbClr val="993300"/>
                </a:solidFill>
              </a:rPr>
              <a:t>"1"</a:t>
            </a:r>
            <a:r>
              <a:rPr lang="en-US" sz="1400" dirty="0" smtClean="0">
                <a:solidFill>
                  <a:srgbClr val="F5844C"/>
                </a:solidFill>
              </a:rPr>
              <a:t> </a:t>
            </a:r>
            <a:r>
              <a:rPr lang="en-US" sz="1400" dirty="0" smtClean="0">
                <a:solidFill>
                  <a:srgbClr val="000096"/>
                </a:solidFill>
              </a:rPr>
              <a:t>/&gt;</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              </a:t>
            </a:r>
            <a:r>
              <a:rPr lang="en-US" sz="1400" dirty="0" smtClean="0">
                <a:solidFill>
                  <a:srgbClr val="003296"/>
                </a:solidFill>
              </a:rPr>
              <a:t>&lt;</a:t>
            </a:r>
            <a:r>
              <a:rPr lang="en-US" sz="1400" dirty="0" err="1" smtClean="0">
                <a:solidFill>
                  <a:srgbClr val="003296"/>
                </a:solidFill>
              </a:rPr>
              <a:t>xs:element</a:t>
            </a:r>
            <a:r>
              <a:rPr lang="en-US" sz="1400" dirty="0" smtClean="0">
                <a:solidFill>
                  <a:srgbClr val="F5844C"/>
                </a:solidFill>
              </a:rPr>
              <a:t> name</a:t>
            </a:r>
            <a:r>
              <a:rPr lang="en-US" sz="1400" dirty="0" smtClean="0">
                <a:solidFill>
                  <a:srgbClr val="FF8040"/>
                </a:solidFill>
              </a:rPr>
              <a:t>=</a:t>
            </a:r>
            <a:r>
              <a:rPr lang="en-US" sz="1400" dirty="0" smtClean="0">
                <a:solidFill>
                  <a:srgbClr val="993300"/>
                </a:solidFill>
              </a:rPr>
              <a:t>"</a:t>
            </a:r>
            <a:r>
              <a:rPr lang="en-US" sz="1400" dirty="0" err="1" smtClean="0">
                <a:solidFill>
                  <a:srgbClr val="993300"/>
                </a:solidFill>
              </a:rPr>
              <a:t>objectPath</a:t>
            </a:r>
            <a:r>
              <a:rPr lang="en-US" sz="1400" dirty="0" smtClean="0">
                <a:solidFill>
                  <a:srgbClr val="993300"/>
                </a:solidFill>
              </a:rPr>
              <a:t>"</a:t>
            </a:r>
            <a:r>
              <a:rPr lang="en-US" sz="1400" dirty="0" smtClean="0">
                <a:solidFill>
                  <a:srgbClr val="F5844C"/>
                </a:solidFill>
              </a:rPr>
              <a:t> type</a:t>
            </a:r>
            <a:r>
              <a:rPr lang="en-US" sz="1400" dirty="0" smtClean="0">
                <a:solidFill>
                  <a:srgbClr val="FF8040"/>
                </a:solidFill>
              </a:rPr>
              <a:t>=</a:t>
            </a:r>
            <a:r>
              <a:rPr lang="en-US" sz="1400" dirty="0" smtClean="0">
                <a:solidFill>
                  <a:srgbClr val="993300"/>
                </a:solidFill>
              </a:rPr>
              <a:t>"</a:t>
            </a:r>
            <a:r>
              <a:rPr lang="en-US" sz="1400" dirty="0" err="1" smtClean="0">
                <a:solidFill>
                  <a:srgbClr val="993300"/>
                </a:solidFill>
              </a:rPr>
              <a:t>xs:string</a:t>
            </a:r>
            <a:r>
              <a:rPr lang="en-US" sz="1400" dirty="0" smtClean="0">
                <a:solidFill>
                  <a:srgbClr val="993300"/>
                </a:solidFill>
              </a:rPr>
              <a:t>"</a:t>
            </a:r>
            <a:r>
              <a:rPr lang="en-US" sz="1400" dirty="0" smtClean="0">
                <a:solidFill>
                  <a:srgbClr val="F5844C"/>
                </a:solidFill>
              </a:rPr>
              <a:t> </a:t>
            </a:r>
            <a:r>
              <a:rPr lang="en-US" sz="1400" dirty="0" err="1" smtClean="0">
                <a:solidFill>
                  <a:srgbClr val="F5844C"/>
                </a:solidFill>
              </a:rPr>
              <a:t>minOccurs</a:t>
            </a:r>
            <a:r>
              <a:rPr lang="en-US" sz="1400" dirty="0" smtClean="0">
                <a:solidFill>
                  <a:srgbClr val="FF8040"/>
                </a:solidFill>
              </a:rPr>
              <a:t>=</a:t>
            </a:r>
            <a:r>
              <a:rPr lang="en-US" sz="1400" dirty="0" smtClean="0">
                <a:solidFill>
                  <a:srgbClr val="993300"/>
                </a:solidFill>
              </a:rPr>
              <a:t>"0"</a:t>
            </a:r>
            <a:r>
              <a:rPr lang="en-US" sz="1400" dirty="0" smtClean="0">
                <a:solidFill>
                  <a:srgbClr val="F5844C"/>
                </a:solidFill>
              </a:rPr>
              <a:t> </a:t>
            </a:r>
            <a:r>
              <a:rPr lang="en-US" sz="1400" dirty="0" err="1" smtClean="0">
                <a:solidFill>
                  <a:srgbClr val="F5844C"/>
                </a:solidFill>
              </a:rPr>
              <a:t>maxOccurs</a:t>
            </a:r>
            <a:r>
              <a:rPr lang="en-US" sz="1400" dirty="0" smtClean="0">
                <a:solidFill>
                  <a:srgbClr val="FF8040"/>
                </a:solidFill>
              </a:rPr>
              <a:t>=</a:t>
            </a:r>
            <a:r>
              <a:rPr lang="en-US" sz="1400" dirty="0" smtClean="0">
                <a:solidFill>
                  <a:srgbClr val="993300"/>
                </a:solidFill>
              </a:rPr>
              <a:t>"1"</a:t>
            </a:r>
            <a:r>
              <a:rPr lang="en-US" sz="1400" dirty="0" smtClean="0">
                <a:solidFill>
                  <a:srgbClr val="F5844C"/>
                </a:solidFill>
              </a:rPr>
              <a:t> </a:t>
            </a:r>
            <a:r>
              <a:rPr lang="en-US" sz="1400" dirty="0" smtClean="0">
                <a:solidFill>
                  <a:srgbClr val="000096"/>
                </a:solidFill>
              </a:rPr>
              <a:t>/&gt;</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              </a:t>
            </a:r>
            <a:r>
              <a:rPr lang="en-US" sz="1400" dirty="0" smtClean="0">
                <a:solidFill>
                  <a:srgbClr val="003296"/>
                </a:solidFill>
              </a:rPr>
              <a:t>&lt;</a:t>
            </a:r>
            <a:r>
              <a:rPr lang="en-US" sz="1400" dirty="0" err="1" smtClean="0">
                <a:solidFill>
                  <a:srgbClr val="003296"/>
                </a:solidFill>
              </a:rPr>
              <a:t>xs:element</a:t>
            </a:r>
            <a:r>
              <a:rPr lang="en-US" sz="1400" dirty="0" smtClean="0">
                <a:solidFill>
                  <a:srgbClr val="F5844C"/>
                </a:solidFill>
              </a:rPr>
              <a:t> name</a:t>
            </a:r>
            <a:r>
              <a:rPr lang="en-US" sz="1400" dirty="0" smtClean="0">
                <a:solidFill>
                  <a:srgbClr val="FF8040"/>
                </a:solidFill>
              </a:rPr>
              <a:t>=</a:t>
            </a:r>
            <a:r>
              <a:rPr lang="en-US" sz="1400" dirty="0" smtClean="0">
                <a:solidFill>
                  <a:srgbClr val="993300"/>
                </a:solidFill>
              </a:rPr>
              <a:t>"description"</a:t>
            </a:r>
            <a:r>
              <a:rPr lang="en-US" sz="1400" dirty="0" smtClean="0">
                <a:solidFill>
                  <a:srgbClr val="F5844C"/>
                </a:solidFill>
              </a:rPr>
              <a:t> type</a:t>
            </a:r>
            <a:r>
              <a:rPr lang="en-US" sz="1400" dirty="0" smtClean="0">
                <a:solidFill>
                  <a:srgbClr val="FF8040"/>
                </a:solidFill>
              </a:rPr>
              <a:t>=</a:t>
            </a:r>
            <a:r>
              <a:rPr lang="en-US" sz="1400" dirty="0" smtClean="0">
                <a:solidFill>
                  <a:srgbClr val="993300"/>
                </a:solidFill>
              </a:rPr>
              <a:t>"</a:t>
            </a:r>
            <a:r>
              <a:rPr lang="en-US" sz="1400" dirty="0" err="1" smtClean="0">
                <a:solidFill>
                  <a:srgbClr val="993300"/>
                </a:solidFill>
              </a:rPr>
              <a:t>xs:string</a:t>
            </a:r>
            <a:r>
              <a:rPr lang="en-US" sz="1400" dirty="0" smtClean="0">
                <a:solidFill>
                  <a:srgbClr val="993300"/>
                </a:solidFill>
              </a:rPr>
              <a:t>"</a:t>
            </a:r>
            <a:r>
              <a:rPr lang="en-US" sz="1400" dirty="0" smtClean="0">
                <a:solidFill>
                  <a:srgbClr val="F5844C"/>
                </a:solidFill>
              </a:rPr>
              <a:t> </a:t>
            </a:r>
            <a:r>
              <a:rPr lang="en-US" sz="1400" dirty="0" err="1" smtClean="0">
                <a:solidFill>
                  <a:srgbClr val="F5844C"/>
                </a:solidFill>
              </a:rPr>
              <a:t>minOccurs</a:t>
            </a:r>
            <a:r>
              <a:rPr lang="en-US" sz="1400" dirty="0" smtClean="0">
                <a:solidFill>
                  <a:srgbClr val="FF8040"/>
                </a:solidFill>
              </a:rPr>
              <a:t>=</a:t>
            </a:r>
            <a:r>
              <a:rPr lang="en-US" sz="1400" dirty="0" smtClean="0">
                <a:solidFill>
                  <a:srgbClr val="993300"/>
                </a:solidFill>
              </a:rPr>
              <a:t>"0"</a:t>
            </a:r>
            <a:r>
              <a:rPr lang="en-US" sz="1400" dirty="0" smtClean="0">
                <a:solidFill>
                  <a:srgbClr val="F5844C"/>
                </a:solidFill>
              </a:rPr>
              <a:t> </a:t>
            </a:r>
            <a:r>
              <a:rPr lang="en-US" sz="1400" dirty="0" err="1" smtClean="0">
                <a:solidFill>
                  <a:srgbClr val="F5844C"/>
                </a:solidFill>
              </a:rPr>
              <a:t>maxOccurs</a:t>
            </a:r>
            <a:r>
              <a:rPr lang="en-US" sz="1400" dirty="0" smtClean="0">
                <a:solidFill>
                  <a:srgbClr val="FF8040"/>
                </a:solidFill>
              </a:rPr>
              <a:t>=</a:t>
            </a:r>
            <a:r>
              <a:rPr lang="en-US" sz="1400" dirty="0" smtClean="0">
                <a:solidFill>
                  <a:srgbClr val="993300"/>
                </a:solidFill>
              </a:rPr>
              <a:t>"1"</a:t>
            </a:r>
            <a:r>
              <a:rPr lang="en-US" sz="1400" dirty="0" smtClean="0">
                <a:solidFill>
                  <a:srgbClr val="F5844C"/>
                </a:solidFill>
              </a:rPr>
              <a:t> </a:t>
            </a:r>
            <a:r>
              <a:rPr lang="en-US" sz="1400" dirty="0" smtClean="0">
                <a:solidFill>
                  <a:srgbClr val="000096"/>
                </a:solidFill>
              </a:rPr>
              <a:t>/&gt;</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              </a:t>
            </a:r>
            <a:r>
              <a:rPr lang="en-US" sz="1400" dirty="0" smtClean="0">
                <a:solidFill>
                  <a:srgbClr val="003296"/>
                </a:solidFill>
              </a:rPr>
              <a:t>&lt;</a:t>
            </a:r>
            <a:r>
              <a:rPr lang="en-US" sz="1400" dirty="0" err="1" smtClean="0">
                <a:solidFill>
                  <a:srgbClr val="003296"/>
                </a:solidFill>
              </a:rPr>
              <a:t>xs:element</a:t>
            </a:r>
            <a:r>
              <a:rPr lang="en-US" sz="1400" dirty="0" smtClean="0">
                <a:solidFill>
                  <a:srgbClr val="F5844C"/>
                </a:solidFill>
              </a:rPr>
              <a:t> name</a:t>
            </a:r>
            <a:r>
              <a:rPr lang="en-US" sz="1400" dirty="0" smtClean="0">
                <a:solidFill>
                  <a:srgbClr val="FF8040"/>
                </a:solidFill>
              </a:rPr>
              <a:t>=</a:t>
            </a:r>
            <a:r>
              <a:rPr lang="en-US" sz="1400" dirty="0" smtClean="0">
                <a:solidFill>
                  <a:srgbClr val="993300"/>
                </a:solidFill>
              </a:rPr>
              <a:t>"name"</a:t>
            </a:r>
            <a:r>
              <a:rPr lang="en-US" sz="1400" dirty="0" smtClean="0">
                <a:solidFill>
                  <a:srgbClr val="F5844C"/>
                </a:solidFill>
              </a:rPr>
              <a:t> type</a:t>
            </a:r>
            <a:r>
              <a:rPr lang="en-US" sz="1400" dirty="0" smtClean="0">
                <a:solidFill>
                  <a:srgbClr val="FF8040"/>
                </a:solidFill>
              </a:rPr>
              <a:t>=</a:t>
            </a:r>
            <a:r>
              <a:rPr lang="en-US" sz="1400" dirty="0" smtClean="0">
                <a:solidFill>
                  <a:srgbClr val="993300"/>
                </a:solidFill>
              </a:rPr>
              <a:t>"</a:t>
            </a:r>
            <a:r>
              <a:rPr lang="en-US" sz="1400" dirty="0" err="1" smtClean="0">
                <a:solidFill>
                  <a:srgbClr val="993300"/>
                </a:solidFill>
              </a:rPr>
              <a:t>xs:string</a:t>
            </a:r>
            <a:r>
              <a:rPr lang="en-US" sz="1400" dirty="0" smtClean="0">
                <a:solidFill>
                  <a:srgbClr val="993300"/>
                </a:solidFill>
              </a:rPr>
              <a:t>"</a:t>
            </a:r>
            <a:r>
              <a:rPr lang="en-US" sz="1400" dirty="0" smtClean="0">
                <a:solidFill>
                  <a:srgbClr val="F5844C"/>
                </a:solidFill>
              </a:rPr>
              <a:t> </a:t>
            </a:r>
            <a:r>
              <a:rPr lang="en-US" sz="1400" dirty="0" err="1" smtClean="0">
                <a:solidFill>
                  <a:srgbClr val="F5844C"/>
                </a:solidFill>
              </a:rPr>
              <a:t>minOccurs</a:t>
            </a:r>
            <a:r>
              <a:rPr lang="en-US" sz="1400" dirty="0" smtClean="0">
                <a:solidFill>
                  <a:srgbClr val="FF8040"/>
                </a:solidFill>
              </a:rPr>
              <a:t>=</a:t>
            </a:r>
            <a:r>
              <a:rPr lang="en-US" sz="1400" dirty="0" smtClean="0">
                <a:solidFill>
                  <a:srgbClr val="993300"/>
                </a:solidFill>
              </a:rPr>
              <a:t>"1"</a:t>
            </a:r>
            <a:r>
              <a:rPr lang="en-US" sz="1400" dirty="0" smtClean="0">
                <a:solidFill>
                  <a:srgbClr val="F5844C"/>
                </a:solidFill>
              </a:rPr>
              <a:t> </a:t>
            </a:r>
            <a:r>
              <a:rPr lang="en-US" sz="1400" dirty="0" err="1" smtClean="0">
                <a:solidFill>
                  <a:srgbClr val="F5844C"/>
                </a:solidFill>
              </a:rPr>
              <a:t>maxOccurs</a:t>
            </a:r>
            <a:r>
              <a:rPr lang="en-US" sz="1400" dirty="0" smtClean="0">
                <a:solidFill>
                  <a:srgbClr val="FF8040"/>
                </a:solidFill>
              </a:rPr>
              <a:t>=</a:t>
            </a:r>
            <a:r>
              <a:rPr lang="en-US" sz="1400" dirty="0" smtClean="0">
                <a:solidFill>
                  <a:srgbClr val="993300"/>
                </a:solidFill>
              </a:rPr>
              <a:t>"1"</a:t>
            </a:r>
            <a:r>
              <a:rPr lang="en-US" sz="1400" dirty="0" smtClean="0">
                <a:solidFill>
                  <a:srgbClr val="F5844C"/>
                </a:solidFill>
              </a:rPr>
              <a:t> </a:t>
            </a:r>
            <a:r>
              <a:rPr lang="en-US" sz="1400" dirty="0" smtClean="0">
                <a:solidFill>
                  <a:srgbClr val="000096"/>
                </a:solidFill>
              </a:rPr>
              <a:t>/&gt;</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          </a:t>
            </a:r>
            <a:r>
              <a:rPr lang="en-US" sz="1400" dirty="0" smtClean="0">
                <a:solidFill>
                  <a:srgbClr val="006400"/>
                </a:solidFill>
              </a:rPr>
              <a:t>&lt;!-- 1 </a:t>
            </a:r>
            <a:r>
              <a:rPr lang="en-US" sz="1400" dirty="0" err="1" smtClean="0">
                <a:solidFill>
                  <a:srgbClr val="006400"/>
                </a:solidFill>
              </a:rPr>
              <a:t>mgmtLink</a:t>
            </a:r>
            <a:r>
              <a:rPr lang="en-US" sz="1400" dirty="0" smtClean="0">
                <a:solidFill>
                  <a:srgbClr val="006400"/>
                </a:solidFill>
              </a:rPr>
              <a:t> to resource of type </a:t>
            </a:r>
            <a:r>
              <a:rPr lang="en-US" sz="1400" dirty="0" err="1" smtClean="0">
                <a:solidFill>
                  <a:srgbClr val="006400"/>
                </a:solidFill>
              </a:rPr>
              <a:t>cmdhDefaults</a:t>
            </a:r>
            <a:r>
              <a:rPr lang="en-US" sz="1400" dirty="0" smtClean="0">
                <a:solidFill>
                  <a:srgbClr val="006400"/>
                </a:solidFill>
              </a:rPr>
              <a:t>, at least 1 </a:t>
            </a:r>
            <a:r>
              <a:rPr lang="en-US" sz="1400" dirty="0" err="1" smtClean="0">
                <a:solidFill>
                  <a:srgbClr val="006400"/>
                </a:solidFill>
              </a:rPr>
              <a:t>mgmtLink</a:t>
            </a:r>
            <a:r>
              <a:rPr lang="en-US" sz="1400" dirty="0" smtClean="0">
                <a:solidFill>
                  <a:srgbClr val="006400"/>
                </a:solidFill>
              </a:rPr>
              <a:t> to </a:t>
            </a:r>
            <a:r>
              <a:rPr lang="en-US" sz="1400" dirty="0" err="1" smtClean="0">
                <a:solidFill>
                  <a:srgbClr val="006400"/>
                </a:solidFill>
              </a:rPr>
              <a:t>cmdhLimits</a:t>
            </a:r>
            <a:r>
              <a:rPr lang="en-US" sz="1400" dirty="0" smtClean="0">
                <a:solidFill>
                  <a:srgbClr val="006400"/>
                </a:solidFill>
              </a:rPr>
              <a:t>, </a:t>
            </a:r>
            <a:r>
              <a:rPr lang="en-US" sz="1400" dirty="0" smtClean="0">
                <a:solidFill>
                  <a:srgbClr val="000000"/>
                </a:solidFill>
              </a:rPr>
              <a:t/>
            </a:r>
            <a:br>
              <a:rPr lang="en-US" sz="1400" dirty="0" smtClean="0">
                <a:solidFill>
                  <a:srgbClr val="000000"/>
                </a:solidFill>
              </a:rPr>
            </a:br>
            <a:r>
              <a:rPr lang="en-US" sz="1400" dirty="0" smtClean="0">
                <a:solidFill>
                  <a:srgbClr val="006400"/>
                </a:solidFill>
              </a:rPr>
              <a:t>                        at least 1 </a:t>
            </a:r>
            <a:r>
              <a:rPr lang="en-US" sz="1400" dirty="0" err="1" smtClean="0">
                <a:solidFill>
                  <a:srgbClr val="006400"/>
                </a:solidFill>
              </a:rPr>
              <a:t>mgmtLink</a:t>
            </a:r>
            <a:r>
              <a:rPr lang="en-US" sz="1400" dirty="0" smtClean="0">
                <a:solidFill>
                  <a:srgbClr val="006400"/>
                </a:solidFill>
              </a:rPr>
              <a:t> to </a:t>
            </a:r>
            <a:r>
              <a:rPr lang="en-US" sz="1400" dirty="0" err="1" smtClean="0">
                <a:solidFill>
                  <a:srgbClr val="006400"/>
                </a:solidFill>
              </a:rPr>
              <a:t>cmdhNetworkAccessRules</a:t>
            </a:r>
            <a:r>
              <a:rPr lang="en-US" sz="1400" dirty="0" smtClean="0">
                <a:solidFill>
                  <a:srgbClr val="006400"/>
                </a:solidFill>
              </a:rPr>
              <a:t>, at least 1 </a:t>
            </a:r>
            <a:r>
              <a:rPr lang="en-US" sz="1400" dirty="0" err="1" smtClean="0">
                <a:solidFill>
                  <a:srgbClr val="006400"/>
                </a:solidFill>
              </a:rPr>
              <a:t>mgmtLink</a:t>
            </a:r>
            <a:r>
              <a:rPr lang="en-US" sz="1400" dirty="0" smtClean="0">
                <a:solidFill>
                  <a:srgbClr val="006400"/>
                </a:solidFill>
              </a:rPr>
              <a:t> to </a:t>
            </a:r>
            <a:r>
              <a:rPr lang="en-US" sz="1400" dirty="0" err="1" smtClean="0">
                <a:solidFill>
                  <a:srgbClr val="006400"/>
                </a:solidFill>
              </a:rPr>
              <a:t>cmdhBuffer</a:t>
            </a:r>
            <a:r>
              <a:rPr lang="en-US" sz="1400" dirty="0" smtClean="0">
                <a:solidFill>
                  <a:srgbClr val="006400"/>
                </a:solidFill>
              </a:rPr>
              <a:t> required--&gt;</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            </a:t>
            </a:r>
            <a:r>
              <a:rPr lang="en-US" sz="1400" dirty="0" smtClean="0">
                <a:solidFill>
                  <a:srgbClr val="003296"/>
                </a:solidFill>
              </a:rPr>
              <a:t>&lt;</a:t>
            </a:r>
            <a:r>
              <a:rPr lang="en-US" sz="1400" dirty="0" err="1" smtClean="0">
                <a:solidFill>
                  <a:srgbClr val="003296"/>
                </a:solidFill>
              </a:rPr>
              <a:t>xs:element</a:t>
            </a:r>
            <a:r>
              <a:rPr lang="en-US" sz="1400" dirty="0" smtClean="0">
                <a:solidFill>
                  <a:srgbClr val="F5844C"/>
                </a:solidFill>
              </a:rPr>
              <a:t> name</a:t>
            </a:r>
            <a:r>
              <a:rPr lang="en-US" sz="1400" dirty="0" smtClean="0">
                <a:solidFill>
                  <a:srgbClr val="FF8040"/>
                </a:solidFill>
              </a:rPr>
              <a:t>=</a:t>
            </a:r>
            <a:r>
              <a:rPr lang="en-US" sz="1400" dirty="0" smtClean="0">
                <a:solidFill>
                  <a:srgbClr val="993300"/>
                </a:solidFill>
              </a:rPr>
              <a:t>"</a:t>
            </a:r>
            <a:r>
              <a:rPr lang="en-US" sz="1400" dirty="0" err="1" smtClean="0">
                <a:solidFill>
                  <a:srgbClr val="993300"/>
                </a:solidFill>
              </a:rPr>
              <a:t>mgmtLink</a:t>
            </a:r>
            <a:r>
              <a:rPr lang="en-US" sz="1400" dirty="0" smtClean="0">
                <a:solidFill>
                  <a:srgbClr val="993300"/>
                </a:solidFill>
              </a:rPr>
              <a:t>"</a:t>
            </a:r>
            <a:r>
              <a:rPr lang="en-US" sz="1400" dirty="0" smtClean="0">
                <a:solidFill>
                  <a:srgbClr val="F5844C"/>
                </a:solidFill>
              </a:rPr>
              <a:t> type</a:t>
            </a:r>
            <a:r>
              <a:rPr lang="en-US" sz="1400" dirty="0" smtClean="0">
                <a:solidFill>
                  <a:srgbClr val="FF8040"/>
                </a:solidFill>
              </a:rPr>
              <a:t>=</a:t>
            </a:r>
            <a:r>
              <a:rPr lang="en-US" sz="1400" dirty="0" smtClean="0">
                <a:solidFill>
                  <a:srgbClr val="993300"/>
                </a:solidFill>
              </a:rPr>
              <a:t>"m2m:mgmtLinkRef"</a:t>
            </a:r>
            <a:r>
              <a:rPr lang="en-US" sz="1400" dirty="0" smtClean="0">
                <a:solidFill>
                  <a:srgbClr val="F5844C"/>
                </a:solidFill>
              </a:rPr>
              <a:t> </a:t>
            </a:r>
            <a:r>
              <a:rPr lang="en-US" sz="1400" dirty="0" err="1" smtClean="0">
                <a:solidFill>
                  <a:srgbClr val="F5844C"/>
                </a:solidFill>
              </a:rPr>
              <a:t>minOccurs</a:t>
            </a:r>
            <a:r>
              <a:rPr lang="en-US" sz="1400" dirty="0" smtClean="0">
                <a:solidFill>
                  <a:srgbClr val="FF8040"/>
                </a:solidFill>
              </a:rPr>
              <a:t>=</a:t>
            </a:r>
            <a:r>
              <a:rPr lang="en-US" sz="1400" dirty="0" smtClean="0">
                <a:solidFill>
                  <a:srgbClr val="993300"/>
                </a:solidFill>
              </a:rPr>
              <a:t>"4"</a:t>
            </a:r>
            <a:r>
              <a:rPr lang="en-US" sz="1400" dirty="0" smtClean="0">
                <a:solidFill>
                  <a:srgbClr val="F5844C"/>
                </a:solidFill>
              </a:rPr>
              <a:t> </a:t>
            </a:r>
            <a:r>
              <a:rPr lang="en-US" sz="1400" dirty="0" err="1" smtClean="0">
                <a:solidFill>
                  <a:srgbClr val="F5844C"/>
                </a:solidFill>
              </a:rPr>
              <a:t>maxOccurs</a:t>
            </a:r>
            <a:r>
              <a:rPr lang="en-US" sz="1400" dirty="0" smtClean="0">
                <a:solidFill>
                  <a:srgbClr val="FF8040"/>
                </a:solidFill>
              </a:rPr>
              <a:t>=</a:t>
            </a:r>
            <a:r>
              <a:rPr lang="en-US" sz="1400" dirty="0" smtClean="0">
                <a:solidFill>
                  <a:srgbClr val="993300"/>
                </a:solidFill>
              </a:rPr>
              <a:t>"unbounded"</a:t>
            </a:r>
            <a:r>
              <a:rPr lang="en-US" sz="1400" dirty="0" smtClean="0">
                <a:solidFill>
                  <a:srgbClr val="F5844C"/>
                </a:solidFill>
              </a:rPr>
              <a:t> </a:t>
            </a:r>
            <a:r>
              <a:rPr lang="en-US" sz="1400" dirty="0" smtClean="0">
                <a:solidFill>
                  <a:srgbClr val="000096"/>
                </a:solidFill>
              </a:rPr>
              <a:t>/&gt;</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            </a:t>
            </a:r>
            <a:r>
              <a:rPr lang="en-US" sz="1400" dirty="0" smtClean="0">
                <a:solidFill>
                  <a:srgbClr val="003296"/>
                </a:solidFill>
              </a:rPr>
              <a:t>&lt;/</a:t>
            </a:r>
            <a:r>
              <a:rPr lang="en-US" sz="1400" dirty="0" err="1" smtClean="0">
                <a:solidFill>
                  <a:srgbClr val="003296"/>
                </a:solidFill>
              </a:rPr>
              <a:t>xs:sequence</a:t>
            </a:r>
            <a:r>
              <a:rPr lang="en-US" sz="1400" dirty="0" smtClean="0">
                <a:solidFill>
                  <a:srgbClr val="003296"/>
                </a:solidFill>
              </a:rPr>
              <a:t>&gt;</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          </a:t>
            </a:r>
            <a:r>
              <a:rPr lang="en-US" sz="1400" dirty="0" smtClean="0">
                <a:solidFill>
                  <a:srgbClr val="003296"/>
                </a:solidFill>
              </a:rPr>
              <a:t>&lt;/</a:t>
            </a:r>
            <a:r>
              <a:rPr lang="en-US" sz="1400" dirty="0" err="1" smtClean="0">
                <a:solidFill>
                  <a:srgbClr val="003296"/>
                </a:solidFill>
              </a:rPr>
              <a:t>xs:extension</a:t>
            </a:r>
            <a:r>
              <a:rPr lang="en-US" sz="1400" dirty="0" smtClean="0">
                <a:solidFill>
                  <a:srgbClr val="003296"/>
                </a:solidFill>
              </a:rPr>
              <a:t>&gt;</a:t>
            </a:r>
            <a:r>
              <a:rPr lang="en-US" sz="1400" dirty="0" smtClean="0">
                <a:solidFill>
                  <a:srgbClr val="000000"/>
                </a:solidFill>
              </a:rPr>
              <a:t>  </a:t>
            </a:r>
            <a:br>
              <a:rPr lang="en-US" sz="1400" dirty="0" smtClean="0">
                <a:solidFill>
                  <a:srgbClr val="000000"/>
                </a:solidFill>
              </a:rPr>
            </a:br>
            <a:r>
              <a:rPr lang="en-US" sz="1400" dirty="0" smtClean="0">
                <a:solidFill>
                  <a:srgbClr val="000000"/>
                </a:solidFill>
              </a:rPr>
              <a:t>        </a:t>
            </a:r>
            <a:r>
              <a:rPr lang="en-US" sz="1400" dirty="0" smtClean="0">
                <a:solidFill>
                  <a:srgbClr val="003296"/>
                </a:solidFill>
              </a:rPr>
              <a:t>&lt;/</a:t>
            </a:r>
            <a:r>
              <a:rPr lang="en-US" sz="1400" dirty="0" err="1" smtClean="0">
                <a:solidFill>
                  <a:srgbClr val="003296"/>
                </a:solidFill>
              </a:rPr>
              <a:t>xs:complexContent</a:t>
            </a:r>
            <a:r>
              <a:rPr lang="en-US" sz="1400" dirty="0" smtClean="0">
                <a:solidFill>
                  <a:srgbClr val="003296"/>
                </a:solidFill>
              </a:rPr>
              <a:t>&gt;</a:t>
            </a:r>
            <a:r>
              <a:rPr lang="en-US" sz="1400" dirty="0" smtClean="0">
                <a:solidFill>
                  <a:srgbClr val="000000"/>
                </a:solidFill>
              </a:rPr>
              <a:t>        </a:t>
            </a:r>
            <a:br>
              <a:rPr lang="en-US" sz="1400" dirty="0" smtClean="0">
                <a:solidFill>
                  <a:srgbClr val="000000"/>
                </a:solidFill>
              </a:rPr>
            </a:br>
            <a:r>
              <a:rPr lang="en-US" sz="1400" dirty="0" smtClean="0">
                <a:solidFill>
                  <a:srgbClr val="000000"/>
                </a:solidFill>
              </a:rPr>
              <a:t>      </a:t>
            </a:r>
            <a:r>
              <a:rPr lang="en-US" sz="1400" dirty="0" smtClean="0">
                <a:solidFill>
                  <a:srgbClr val="003296"/>
                </a:solidFill>
              </a:rPr>
              <a:t>&lt;/</a:t>
            </a:r>
            <a:r>
              <a:rPr lang="en-US" sz="1400" dirty="0" err="1" smtClean="0">
                <a:solidFill>
                  <a:srgbClr val="003296"/>
                </a:solidFill>
              </a:rPr>
              <a:t>xs:complexType</a:t>
            </a:r>
            <a:r>
              <a:rPr lang="en-US" sz="1400" dirty="0" smtClean="0">
                <a:solidFill>
                  <a:srgbClr val="003296"/>
                </a:solidFill>
              </a:rPr>
              <a:t>&gt;</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    </a:t>
            </a:r>
            <a:r>
              <a:rPr lang="en-US" sz="1400" dirty="0" smtClean="0">
                <a:solidFill>
                  <a:srgbClr val="003296"/>
                </a:solidFill>
              </a:rPr>
              <a:t>&lt;/</a:t>
            </a:r>
            <a:r>
              <a:rPr lang="en-US" sz="1400" dirty="0" err="1" smtClean="0">
                <a:solidFill>
                  <a:srgbClr val="003296"/>
                </a:solidFill>
              </a:rPr>
              <a:t>xs:element</a:t>
            </a:r>
            <a:r>
              <a:rPr lang="en-US" sz="1400" dirty="0" smtClean="0">
                <a:solidFill>
                  <a:srgbClr val="003296"/>
                </a:solidFill>
              </a:rPr>
              <a:t>&gt;</a:t>
            </a:r>
            <a:endParaRPr lang="en-US" sz="1400" dirty="0"/>
          </a:p>
        </p:txBody>
      </p:sp>
    </p:spTree>
    <p:extLst>
      <p:ext uri="{BB962C8B-B14F-4D97-AF65-F5344CB8AC3E}">
        <p14:creationId xmlns:p14="http://schemas.microsoft.com/office/powerpoint/2010/main" val="14524282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en-US" dirty="0" smtClean="0"/>
              <a:t>XSD for mgmtLink attribute</a:t>
            </a:r>
            <a:endParaRPr lang="en-US" dirty="0"/>
          </a:p>
        </p:txBody>
      </p:sp>
      <p:sp>
        <p:nvSpPr>
          <p:cNvPr id="4" name="Slide Number Placeholder 3"/>
          <p:cNvSpPr>
            <a:spLocks noGrp="1"/>
          </p:cNvSpPr>
          <p:nvPr>
            <p:ph type="sldNum" sz="quarter" idx="10"/>
          </p:nvPr>
        </p:nvSpPr>
        <p:spPr/>
        <p:txBody>
          <a:bodyPr/>
          <a:lstStyle/>
          <a:p>
            <a:pPr>
              <a:defRPr/>
            </a:pPr>
            <a:fld id="{A64A5A1F-A427-45AF-B2B7-E8CCF55929F3}" type="slidenum">
              <a:rPr lang="en-US" altLang="en-US" smtClean="0"/>
              <a:pPr>
                <a:defRPr/>
              </a:pPr>
              <a:t>9</a:t>
            </a:fld>
            <a:endParaRPr lang="en-US" altLang="en-US"/>
          </a:p>
        </p:txBody>
      </p:sp>
      <p:sp>
        <p:nvSpPr>
          <p:cNvPr id="5" name="TextBox 4"/>
          <p:cNvSpPr txBox="1"/>
          <p:nvPr/>
        </p:nvSpPr>
        <p:spPr>
          <a:xfrm>
            <a:off x="76200" y="1295400"/>
            <a:ext cx="9296400" cy="5293757"/>
          </a:xfrm>
          <a:prstGeom prst="rect">
            <a:avLst/>
          </a:prstGeom>
          <a:noFill/>
        </p:spPr>
        <p:txBody>
          <a:bodyPr wrap="square" rtlCol="0">
            <a:spAutoFit/>
          </a:bodyPr>
          <a:lstStyle/>
          <a:p>
            <a:r>
              <a:rPr lang="en-US" sz="2000" b="1" dirty="0" smtClean="0">
                <a:solidFill>
                  <a:srgbClr val="000000"/>
                </a:solidFill>
              </a:rPr>
              <a:t>… where  data type should be defined as follows in common_types_v1_0_0:</a:t>
            </a:r>
          </a:p>
          <a:p>
            <a:r>
              <a:rPr lang="en-US" dirty="0" smtClean="0">
                <a:solidFill>
                  <a:srgbClr val="003296"/>
                </a:solidFill>
              </a:rPr>
              <a:t>&lt;</a:t>
            </a:r>
            <a:r>
              <a:rPr lang="en-US" dirty="0" err="1" smtClean="0">
                <a:solidFill>
                  <a:srgbClr val="003296"/>
                </a:solidFill>
              </a:rPr>
              <a:t>xs:complexType</a:t>
            </a:r>
            <a:r>
              <a:rPr lang="en-US" dirty="0" smtClean="0">
                <a:solidFill>
                  <a:srgbClr val="F5844C"/>
                </a:solidFill>
              </a:rPr>
              <a:t> name</a:t>
            </a:r>
            <a:r>
              <a:rPr lang="en-US" dirty="0" smtClean="0">
                <a:solidFill>
                  <a:srgbClr val="FF8040"/>
                </a:solidFill>
              </a:rPr>
              <a:t>=</a:t>
            </a:r>
            <a:r>
              <a:rPr lang="en-US" dirty="0" smtClean="0">
                <a:solidFill>
                  <a:srgbClr val="993300"/>
                </a:solidFill>
              </a:rPr>
              <a:t>"</a:t>
            </a:r>
            <a:r>
              <a:rPr lang="en-US" dirty="0" err="1" smtClean="0">
                <a:solidFill>
                  <a:srgbClr val="993300"/>
                </a:solidFill>
              </a:rPr>
              <a:t>mgmtLinkRef</a:t>
            </a:r>
            <a:r>
              <a:rPr lang="en-US" dirty="0" smtClean="0">
                <a:solidFill>
                  <a:srgbClr val="993300"/>
                </a:solidFill>
              </a:rPr>
              <a:t>"</a:t>
            </a:r>
            <a:r>
              <a:rPr lang="en-US" dirty="0" smtClean="0">
                <a:solidFill>
                  <a:srgbClr val="000096"/>
                </a:solidFill>
              </a:rPr>
              <a:t>&gt;</a:t>
            </a:r>
            <a:r>
              <a:rPr lang="en-US" dirty="0" smtClean="0">
                <a:solidFill>
                  <a:srgbClr val="000000"/>
                </a:solidFill>
              </a:rPr>
              <a:t/>
            </a:r>
            <a:br>
              <a:rPr lang="en-US" dirty="0" smtClean="0">
                <a:solidFill>
                  <a:srgbClr val="000000"/>
                </a:solidFill>
              </a:rPr>
            </a:br>
            <a:r>
              <a:rPr lang="en-US" dirty="0" smtClean="0">
                <a:solidFill>
                  <a:srgbClr val="000000"/>
                </a:solidFill>
              </a:rPr>
              <a:t>    </a:t>
            </a:r>
            <a:r>
              <a:rPr lang="en-US" dirty="0" smtClean="0">
                <a:solidFill>
                  <a:srgbClr val="003296"/>
                </a:solidFill>
              </a:rPr>
              <a:t>&lt;</a:t>
            </a:r>
            <a:r>
              <a:rPr lang="en-US" dirty="0" err="1" smtClean="0">
                <a:solidFill>
                  <a:srgbClr val="003296"/>
                </a:solidFill>
              </a:rPr>
              <a:t>xs:simpleContent</a:t>
            </a:r>
            <a:r>
              <a:rPr lang="en-US" dirty="0" smtClean="0">
                <a:solidFill>
                  <a:srgbClr val="003296"/>
                </a:solidFill>
              </a:rPr>
              <a:t>&gt;</a:t>
            </a:r>
            <a:r>
              <a:rPr lang="en-US" dirty="0" smtClean="0">
                <a:solidFill>
                  <a:srgbClr val="000000"/>
                </a:solidFill>
              </a:rPr>
              <a:t/>
            </a:r>
            <a:br>
              <a:rPr lang="en-US" dirty="0" smtClean="0">
                <a:solidFill>
                  <a:srgbClr val="000000"/>
                </a:solidFill>
              </a:rPr>
            </a:br>
            <a:r>
              <a:rPr lang="en-US" dirty="0" smtClean="0">
                <a:solidFill>
                  <a:srgbClr val="000000"/>
                </a:solidFill>
              </a:rPr>
              <a:t>      </a:t>
            </a:r>
            <a:r>
              <a:rPr lang="en-US" dirty="0" smtClean="0">
                <a:solidFill>
                  <a:srgbClr val="003296"/>
                </a:solidFill>
              </a:rPr>
              <a:t>&lt;</a:t>
            </a:r>
            <a:r>
              <a:rPr lang="en-US" dirty="0" err="1" smtClean="0">
                <a:solidFill>
                  <a:srgbClr val="003296"/>
                </a:solidFill>
              </a:rPr>
              <a:t>xs:extension</a:t>
            </a:r>
            <a:r>
              <a:rPr lang="en-US" dirty="0" smtClean="0">
                <a:solidFill>
                  <a:srgbClr val="F5844C"/>
                </a:solidFill>
              </a:rPr>
              <a:t> base</a:t>
            </a:r>
            <a:r>
              <a:rPr lang="en-US" dirty="0" smtClean="0">
                <a:solidFill>
                  <a:srgbClr val="FF8040"/>
                </a:solidFill>
              </a:rPr>
              <a:t>=</a:t>
            </a:r>
            <a:r>
              <a:rPr lang="en-US" dirty="0" smtClean="0">
                <a:solidFill>
                  <a:srgbClr val="993300"/>
                </a:solidFill>
              </a:rPr>
              <a:t>"</a:t>
            </a:r>
            <a:r>
              <a:rPr lang="en-US" dirty="0" err="1" smtClean="0">
                <a:solidFill>
                  <a:srgbClr val="993300"/>
                </a:solidFill>
              </a:rPr>
              <a:t>xs:anyURI</a:t>
            </a:r>
            <a:r>
              <a:rPr lang="en-US" dirty="0" smtClean="0">
                <a:solidFill>
                  <a:srgbClr val="993300"/>
                </a:solidFill>
              </a:rPr>
              <a:t>"</a:t>
            </a:r>
            <a:r>
              <a:rPr lang="en-US" dirty="0" smtClean="0">
                <a:solidFill>
                  <a:srgbClr val="000096"/>
                </a:solidFill>
              </a:rPr>
              <a:t>&gt;</a:t>
            </a:r>
            <a:r>
              <a:rPr lang="en-US" dirty="0" smtClean="0">
                <a:solidFill>
                  <a:srgbClr val="000000"/>
                </a:solidFill>
              </a:rPr>
              <a:t/>
            </a:r>
            <a:br>
              <a:rPr lang="en-US" dirty="0" smtClean="0">
                <a:solidFill>
                  <a:srgbClr val="000000"/>
                </a:solidFill>
              </a:rPr>
            </a:br>
            <a:r>
              <a:rPr lang="en-US" dirty="0" smtClean="0">
                <a:solidFill>
                  <a:srgbClr val="000000"/>
                </a:solidFill>
              </a:rPr>
              <a:t>        </a:t>
            </a:r>
            <a:r>
              <a:rPr lang="en-US" dirty="0" smtClean="0">
                <a:solidFill>
                  <a:srgbClr val="003296"/>
                </a:solidFill>
              </a:rPr>
              <a:t>&lt;</a:t>
            </a:r>
            <a:r>
              <a:rPr lang="en-US" dirty="0" err="1" smtClean="0">
                <a:solidFill>
                  <a:srgbClr val="003296"/>
                </a:solidFill>
              </a:rPr>
              <a:t>xs:attribute</a:t>
            </a:r>
            <a:r>
              <a:rPr lang="en-US" dirty="0" smtClean="0">
                <a:solidFill>
                  <a:srgbClr val="F5844C"/>
                </a:solidFill>
              </a:rPr>
              <a:t> name</a:t>
            </a:r>
            <a:r>
              <a:rPr lang="en-US" dirty="0" smtClean="0">
                <a:solidFill>
                  <a:srgbClr val="FF8040"/>
                </a:solidFill>
              </a:rPr>
              <a:t>=</a:t>
            </a:r>
            <a:r>
              <a:rPr lang="en-US" dirty="0" smtClean="0">
                <a:solidFill>
                  <a:srgbClr val="993300"/>
                </a:solidFill>
              </a:rPr>
              <a:t>"name"</a:t>
            </a:r>
            <a:r>
              <a:rPr lang="en-US" dirty="0" smtClean="0">
                <a:solidFill>
                  <a:srgbClr val="F5844C"/>
                </a:solidFill>
              </a:rPr>
              <a:t> type</a:t>
            </a:r>
            <a:r>
              <a:rPr lang="en-US" dirty="0" smtClean="0">
                <a:solidFill>
                  <a:srgbClr val="FF8040"/>
                </a:solidFill>
              </a:rPr>
              <a:t>=</a:t>
            </a:r>
            <a:r>
              <a:rPr lang="en-US" dirty="0" smtClean="0">
                <a:solidFill>
                  <a:srgbClr val="993300"/>
                </a:solidFill>
              </a:rPr>
              <a:t>"</a:t>
            </a:r>
            <a:r>
              <a:rPr lang="en-US" dirty="0" err="1" smtClean="0">
                <a:solidFill>
                  <a:srgbClr val="993300"/>
                </a:solidFill>
              </a:rPr>
              <a:t>xs:string</a:t>
            </a:r>
            <a:r>
              <a:rPr lang="en-US" dirty="0" smtClean="0">
                <a:solidFill>
                  <a:srgbClr val="993300"/>
                </a:solidFill>
              </a:rPr>
              <a:t>"</a:t>
            </a:r>
            <a:r>
              <a:rPr lang="en-US" dirty="0" smtClean="0">
                <a:solidFill>
                  <a:srgbClr val="F5844C"/>
                </a:solidFill>
              </a:rPr>
              <a:t> use</a:t>
            </a:r>
            <a:r>
              <a:rPr lang="en-US" dirty="0" smtClean="0">
                <a:solidFill>
                  <a:srgbClr val="FF8040"/>
                </a:solidFill>
              </a:rPr>
              <a:t>=</a:t>
            </a:r>
            <a:r>
              <a:rPr lang="en-US" dirty="0" smtClean="0">
                <a:solidFill>
                  <a:srgbClr val="993300"/>
                </a:solidFill>
              </a:rPr>
              <a:t>'required'</a:t>
            </a:r>
            <a:r>
              <a:rPr lang="en-US" dirty="0" smtClean="0">
                <a:solidFill>
                  <a:srgbClr val="000096"/>
                </a:solidFill>
              </a:rPr>
              <a:t>/&gt;</a:t>
            </a:r>
            <a:r>
              <a:rPr lang="en-US" dirty="0" smtClean="0">
                <a:solidFill>
                  <a:srgbClr val="000000"/>
                </a:solidFill>
              </a:rPr>
              <a:t>  </a:t>
            </a:r>
            <a:br>
              <a:rPr lang="en-US" dirty="0" smtClean="0">
                <a:solidFill>
                  <a:srgbClr val="000000"/>
                </a:solidFill>
              </a:rPr>
            </a:br>
            <a:r>
              <a:rPr lang="en-US" dirty="0" smtClean="0">
                <a:solidFill>
                  <a:srgbClr val="000000"/>
                </a:solidFill>
              </a:rPr>
              <a:t>        </a:t>
            </a:r>
            <a:r>
              <a:rPr lang="en-US" dirty="0" smtClean="0">
                <a:solidFill>
                  <a:srgbClr val="003296"/>
                </a:solidFill>
              </a:rPr>
              <a:t>&lt;</a:t>
            </a:r>
            <a:r>
              <a:rPr lang="en-US" dirty="0" err="1" smtClean="0">
                <a:solidFill>
                  <a:srgbClr val="003296"/>
                </a:solidFill>
              </a:rPr>
              <a:t>xs:attribute</a:t>
            </a:r>
            <a:r>
              <a:rPr lang="en-US" dirty="0" smtClean="0">
                <a:solidFill>
                  <a:srgbClr val="F5844C"/>
                </a:solidFill>
              </a:rPr>
              <a:t> name</a:t>
            </a:r>
            <a:r>
              <a:rPr lang="en-US" dirty="0" smtClean="0">
                <a:solidFill>
                  <a:srgbClr val="FF8040"/>
                </a:solidFill>
              </a:rPr>
              <a:t>=</a:t>
            </a:r>
            <a:r>
              <a:rPr lang="en-US" dirty="0" smtClean="0">
                <a:solidFill>
                  <a:srgbClr val="993300"/>
                </a:solidFill>
              </a:rPr>
              <a:t>"type"</a:t>
            </a:r>
            <a:r>
              <a:rPr lang="en-US" dirty="0" smtClean="0">
                <a:solidFill>
                  <a:srgbClr val="F5844C"/>
                </a:solidFill>
              </a:rPr>
              <a:t> type</a:t>
            </a:r>
            <a:r>
              <a:rPr lang="en-US" dirty="0" smtClean="0">
                <a:solidFill>
                  <a:srgbClr val="FF8040"/>
                </a:solidFill>
              </a:rPr>
              <a:t>=</a:t>
            </a:r>
            <a:r>
              <a:rPr lang="en-US" dirty="0" smtClean="0">
                <a:solidFill>
                  <a:srgbClr val="993300"/>
                </a:solidFill>
              </a:rPr>
              <a:t>"m2m:mgmtDefinition"</a:t>
            </a:r>
            <a:r>
              <a:rPr lang="en-US" dirty="0" smtClean="0">
                <a:solidFill>
                  <a:srgbClr val="F5844C"/>
                </a:solidFill>
              </a:rPr>
              <a:t> use</a:t>
            </a:r>
            <a:r>
              <a:rPr lang="en-US" dirty="0" smtClean="0">
                <a:solidFill>
                  <a:srgbClr val="FF8040"/>
                </a:solidFill>
              </a:rPr>
              <a:t>=</a:t>
            </a:r>
            <a:r>
              <a:rPr lang="en-US" dirty="0" smtClean="0">
                <a:solidFill>
                  <a:srgbClr val="993300"/>
                </a:solidFill>
              </a:rPr>
              <a:t>'required'</a:t>
            </a:r>
            <a:r>
              <a:rPr lang="en-US" dirty="0" smtClean="0">
                <a:solidFill>
                  <a:srgbClr val="000096"/>
                </a:solidFill>
              </a:rPr>
              <a:t>/&gt;</a:t>
            </a:r>
            <a:r>
              <a:rPr lang="en-US" dirty="0" smtClean="0">
                <a:solidFill>
                  <a:srgbClr val="000000"/>
                </a:solidFill>
              </a:rPr>
              <a:t>                </a:t>
            </a:r>
            <a:br>
              <a:rPr lang="en-US" dirty="0" smtClean="0">
                <a:solidFill>
                  <a:srgbClr val="000000"/>
                </a:solidFill>
              </a:rPr>
            </a:br>
            <a:r>
              <a:rPr lang="en-US" dirty="0" smtClean="0">
                <a:solidFill>
                  <a:srgbClr val="000000"/>
                </a:solidFill>
              </a:rPr>
              <a:t>      </a:t>
            </a:r>
            <a:r>
              <a:rPr lang="en-US" dirty="0" smtClean="0">
                <a:solidFill>
                  <a:srgbClr val="003296"/>
                </a:solidFill>
              </a:rPr>
              <a:t>&lt;/</a:t>
            </a:r>
            <a:r>
              <a:rPr lang="en-US" dirty="0" err="1" smtClean="0">
                <a:solidFill>
                  <a:srgbClr val="003296"/>
                </a:solidFill>
              </a:rPr>
              <a:t>xs:extension</a:t>
            </a:r>
            <a:r>
              <a:rPr lang="en-US" dirty="0" smtClean="0">
                <a:solidFill>
                  <a:srgbClr val="003296"/>
                </a:solidFill>
              </a:rPr>
              <a:t>&gt;</a:t>
            </a:r>
            <a:r>
              <a:rPr lang="en-US" dirty="0" smtClean="0">
                <a:solidFill>
                  <a:srgbClr val="000000"/>
                </a:solidFill>
              </a:rPr>
              <a:t/>
            </a:r>
            <a:br>
              <a:rPr lang="en-US" dirty="0" smtClean="0">
                <a:solidFill>
                  <a:srgbClr val="000000"/>
                </a:solidFill>
              </a:rPr>
            </a:br>
            <a:r>
              <a:rPr lang="en-US" dirty="0" smtClean="0">
                <a:solidFill>
                  <a:srgbClr val="000000"/>
                </a:solidFill>
              </a:rPr>
              <a:t>    </a:t>
            </a:r>
            <a:r>
              <a:rPr lang="en-US" dirty="0" smtClean="0">
                <a:solidFill>
                  <a:srgbClr val="003296"/>
                </a:solidFill>
              </a:rPr>
              <a:t>&lt;/</a:t>
            </a:r>
            <a:r>
              <a:rPr lang="en-US" dirty="0" err="1" smtClean="0">
                <a:solidFill>
                  <a:srgbClr val="003296"/>
                </a:solidFill>
              </a:rPr>
              <a:t>xs:simpleContent</a:t>
            </a:r>
            <a:r>
              <a:rPr lang="en-US" dirty="0" smtClean="0">
                <a:solidFill>
                  <a:srgbClr val="003296"/>
                </a:solidFill>
              </a:rPr>
              <a:t>&gt;</a:t>
            </a:r>
            <a:r>
              <a:rPr lang="en-US" dirty="0" smtClean="0">
                <a:solidFill>
                  <a:srgbClr val="000000"/>
                </a:solidFill>
              </a:rPr>
              <a:t/>
            </a:r>
            <a:br>
              <a:rPr lang="en-US" dirty="0" smtClean="0">
                <a:solidFill>
                  <a:srgbClr val="000000"/>
                </a:solidFill>
              </a:rPr>
            </a:br>
            <a:r>
              <a:rPr lang="en-US" dirty="0" smtClean="0">
                <a:solidFill>
                  <a:srgbClr val="000000"/>
                </a:solidFill>
              </a:rPr>
              <a:t>  </a:t>
            </a:r>
            <a:r>
              <a:rPr lang="en-US" dirty="0" smtClean="0">
                <a:solidFill>
                  <a:srgbClr val="003296"/>
                </a:solidFill>
              </a:rPr>
              <a:t>&lt;/</a:t>
            </a:r>
            <a:r>
              <a:rPr lang="en-US" dirty="0" err="1" smtClean="0">
                <a:solidFill>
                  <a:srgbClr val="003296"/>
                </a:solidFill>
              </a:rPr>
              <a:t>xs:complexType</a:t>
            </a:r>
            <a:r>
              <a:rPr lang="en-US" dirty="0" smtClean="0">
                <a:solidFill>
                  <a:srgbClr val="003296"/>
                </a:solidFill>
              </a:rPr>
              <a:t>&gt;</a:t>
            </a:r>
          </a:p>
          <a:p>
            <a:endParaRPr lang="de-DE" dirty="0">
              <a:solidFill>
                <a:srgbClr val="003296"/>
              </a:solidFill>
            </a:endParaRPr>
          </a:p>
          <a:p>
            <a:r>
              <a:rPr lang="de-DE" sz="2000" b="1" dirty="0" smtClean="0"/>
              <a:t>This yields to the following representation in a XML instance file of  </a:t>
            </a:r>
          </a:p>
          <a:p>
            <a:r>
              <a:rPr lang="en-US" sz="1700" dirty="0" smtClean="0">
                <a:solidFill>
                  <a:srgbClr val="000096"/>
                </a:solidFill>
              </a:rPr>
              <a:t>&lt;/m2m:cmdhPolicy&gt;</a:t>
            </a:r>
            <a:endParaRPr lang="de-DE" sz="1700" b="1" dirty="0" smtClean="0"/>
          </a:p>
          <a:p>
            <a:r>
              <a:rPr lang="de-DE" sz="1700" b="1" dirty="0" smtClean="0"/>
              <a:t>       …</a:t>
            </a:r>
          </a:p>
          <a:p>
            <a:r>
              <a:rPr lang="en-US" sz="1600" dirty="0" smtClean="0">
                <a:solidFill>
                  <a:srgbClr val="000096"/>
                </a:solidFill>
              </a:rPr>
              <a:t>   &lt;</a:t>
            </a:r>
            <a:r>
              <a:rPr lang="en-US" sz="1600" dirty="0" err="1" smtClean="0">
                <a:solidFill>
                  <a:srgbClr val="000096"/>
                </a:solidFill>
              </a:rPr>
              <a:t>mgmtLink</a:t>
            </a:r>
            <a:r>
              <a:rPr lang="en-US" sz="1600" dirty="0" smtClean="0">
                <a:solidFill>
                  <a:srgbClr val="F5844C"/>
                </a:solidFill>
              </a:rPr>
              <a:t> name</a:t>
            </a:r>
            <a:r>
              <a:rPr lang="en-US" sz="1600" dirty="0" smtClean="0">
                <a:solidFill>
                  <a:srgbClr val="FF8040"/>
                </a:solidFill>
              </a:rPr>
              <a:t>=</a:t>
            </a:r>
            <a:r>
              <a:rPr lang="en-US" sz="1600" dirty="0" smtClean="0">
                <a:solidFill>
                  <a:srgbClr val="993300"/>
                </a:solidFill>
              </a:rPr>
              <a:t>"cmdhDefaults1"</a:t>
            </a:r>
            <a:r>
              <a:rPr lang="en-US" sz="1600" dirty="0" smtClean="0">
                <a:solidFill>
                  <a:srgbClr val="F5844C"/>
                </a:solidFill>
              </a:rPr>
              <a:t> type</a:t>
            </a:r>
            <a:r>
              <a:rPr lang="en-US" sz="1600" dirty="0" smtClean="0">
                <a:solidFill>
                  <a:srgbClr val="FF8040"/>
                </a:solidFill>
              </a:rPr>
              <a:t>=</a:t>
            </a:r>
            <a:r>
              <a:rPr lang="en-US" sz="1600" dirty="0" smtClean="0">
                <a:solidFill>
                  <a:srgbClr val="993300"/>
                </a:solidFill>
              </a:rPr>
              <a:t>"</a:t>
            </a:r>
            <a:r>
              <a:rPr lang="en-US" sz="1600" dirty="0" err="1" smtClean="0">
                <a:solidFill>
                  <a:srgbClr val="993300"/>
                </a:solidFill>
              </a:rPr>
              <a:t>cmdhDefaults</a:t>
            </a:r>
            <a:r>
              <a:rPr lang="en-US" sz="1600" dirty="0" smtClean="0">
                <a:solidFill>
                  <a:srgbClr val="993300"/>
                </a:solidFill>
              </a:rPr>
              <a:t>"</a:t>
            </a:r>
            <a:r>
              <a:rPr lang="en-US" sz="1600" dirty="0" smtClean="0">
                <a:solidFill>
                  <a:srgbClr val="000096"/>
                </a:solidFill>
              </a:rPr>
              <a:t>&gt;</a:t>
            </a:r>
            <a:r>
              <a:rPr lang="en-US" sz="1600" dirty="0" smtClean="0">
                <a:solidFill>
                  <a:srgbClr val="000000"/>
                </a:solidFill>
              </a:rPr>
              <a:t>//x/y/node1/cmdhPolicy1</a:t>
            </a:r>
            <a:r>
              <a:rPr lang="en-US" sz="1600" dirty="0" smtClean="0">
                <a:solidFill>
                  <a:srgbClr val="000096"/>
                </a:solidFill>
              </a:rPr>
              <a:t>&lt;/</a:t>
            </a:r>
            <a:r>
              <a:rPr lang="en-US" sz="1600" dirty="0" err="1" smtClean="0">
                <a:solidFill>
                  <a:srgbClr val="000096"/>
                </a:solidFill>
              </a:rPr>
              <a:t>mgmtLink</a:t>
            </a:r>
            <a:r>
              <a:rPr lang="en-US" sz="1600" dirty="0" smtClean="0">
                <a:solidFill>
                  <a:srgbClr val="000096"/>
                </a:solidFill>
              </a:rPr>
              <a:t>&gt;</a:t>
            </a:r>
            <a:r>
              <a:rPr lang="en-US" sz="1600" dirty="0" smtClean="0">
                <a:solidFill>
                  <a:srgbClr val="000000"/>
                </a:solidFill>
              </a:rPr>
              <a:t/>
            </a:r>
            <a:br>
              <a:rPr lang="en-US" sz="1600" dirty="0" smtClean="0">
                <a:solidFill>
                  <a:srgbClr val="000000"/>
                </a:solidFill>
              </a:rPr>
            </a:br>
            <a:r>
              <a:rPr lang="en-US" sz="1600" dirty="0" smtClean="0">
                <a:solidFill>
                  <a:srgbClr val="000000"/>
                </a:solidFill>
              </a:rPr>
              <a:t>   </a:t>
            </a:r>
            <a:r>
              <a:rPr lang="en-US" sz="1600" dirty="0" smtClean="0">
                <a:solidFill>
                  <a:srgbClr val="000096"/>
                </a:solidFill>
              </a:rPr>
              <a:t>&lt;</a:t>
            </a:r>
            <a:r>
              <a:rPr lang="en-US" sz="1600" dirty="0" err="1" smtClean="0">
                <a:solidFill>
                  <a:srgbClr val="000096"/>
                </a:solidFill>
              </a:rPr>
              <a:t>mgmtLink</a:t>
            </a:r>
            <a:r>
              <a:rPr lang="en-US" sz="1600" dirty="0" smtClean="0">
                <a:solidFill>
                  <a:srgbClr val="F5844C"/>
                </a:solidFill>
              </a:rPr>
              <a:t> name</a:t>
            </a:r>
            <a:r>
              <a:rPr lang="en-US" sz="1600" dirty="0" smtClean="0">
                <a:solidFill>
                  <a:srgbClr val="FF8040"/>
                </a:solidFill>
              </a:rPr>
              <a:t>=</a:t>
            </a:r>
            <a:r>
              <a:rPr lang="en-US" sz="1600" dirty="0" smtClean="0">
                <a:solidFill>
                  <a:srgbClr val="993300"/>
                </a:solidFill>
              </a:rPr>
              <a:t>"cmdhLimit10"</a:t>
            </a:r>
            <a:r>
              <a:rPr lang="en-US" sz="1600" dirty="0" smtClean="0">
                <a:solidFill>
                  <a:srgbClr val="F5844C"/>
                </a:solidFill>
              </a:rPr>
              <a:t> type</a:t>
            </a:r>
            <a:r>
              <a:rPr lang="en-US" sz="1600" dirty="0" smtClean="0">
                <a:solidFill>
                  <a:srgbClr val="FF8040"/>
                </a:solidFill>
              </a:rPr>
              <a:t>=</a:t>
            </a:r>
            <a:r>
              <a:rPr lang="en-US" sz="1600" dirty="0" smtClean="0">
                <a:solidFill>
                  <a:srgbClr val="993300"/>
                </a:solidFill>
              </a:rPr>
              <a:t>"</a:t>
            </a:r>
            <a:r>
              <a:rPr lang="en-US" sz="1600" dirty="0" err="1" smtClean="0">
                <a:solidFill>
                  <a:srgbClr val="993300"/>
                </a:solidFill>
              </a:rPr>
              <a:t>cmdhLimits</a:t>
            </a:r>
            <a:r>
              <a:rPr lang="en-US" sz="1600" dirty="0" smtClean="0">
                <a:solidFill>
                  <a:srgbClr val="993300"/>
                </a:solidFill>
              </a:rPr>
              <a:t>"</a:t>
            </a:r>
            <a:r>
              <a:rPr lang="en-US" sz="1600" dirty="0" smtClean="0">
                <a:solidFill>
                  <a:srgbClr val="000096"/>
                </a:solidFill>
              </a:rPr>
              <a:t>&gt;</a:t>
            </a:r>
            <a:r>
              <a:rPr lang="en-US" sz="1600" dirty="0" smtClean="0">
                <a:solidFill>
                  <a:srgbClr val="000000"/>
                </a:solidFill>
              </a:rPr>
              <a:t>//x/y/node1/cmdhPolicy1</a:t>
            </a:r>
            <a:r>
              <a:rPr lang="en-US" sz="1600" dirty="0" smtClean="0">
                <a:solidFill>
                  <a:srgbClr val="000096"/>
                </a:solidFill>
              </a:rPr>
              <a:t>&lt;/</a:t>
            </a:r>
            <a:r>
              <a:rPr lang="en-US" sz="1600" dirty="0" err="1" smtClean="0">
                <a:solidFill>
                  <a:srgbClr val="000096"/>
                </a:solidFill>
              </a:rPr>
              <a:t>mgmtLink</a:t>
            </a:r>
            <a:r>
              <a:rPr lang="en-US" sz="1600" dirty="0" smtClean="0">
                <a:solidFill>
                  <a:srgbClr val="000096"/>
                </a:solidFill>
              </a:rPr>
              <a:t>&gt;</a:t>
            </a:r>
            <a:r>
              <a:rPr lang="en-US" sz="1600" dirty="0" smtClean="0">
                <a:solidFill>
                  <a:srgbClr val="000000"/>
                </a:solidFill>
              </a:rPr>
              <a:t/>
            </a:r>
            <a:br>
              <a:rPr lang="en-US" sz="1600" dirty="0" smtClean="0">
                <a:solidFill>
                  <a:srgbClr val="000000"/>
                </a:solidFill>
              </a:rPr>
            </a:br>
            <a:r>
              <a:rPr lang="en-US" sz="1600" dirty="0" smtClean="0">
                <a:solidFill>
                  <a:srgbClr val="000000"/>
                </a:solidFill>
              </a:rPr>
              <a:t>   </a:t>
            </a:r>
            <a:r>
              <a:rPr lang="en-US" sz="1600" dirty="0" smtClean="0">
                <a:solidFill>
                  <a:srgbClr val="000096"/>
                </a:solidFill>
              </a:rPr>
              <a:t>&lt;</a:t>
            </a:r>
            <a:r>
              <a:rPr lang="en-US" sz="1600" dirty="0" err="1" smtClean="0">
                <a:solidFill>
                  <a:srgbClr val="000096"/>
                </a:solidFill>
              </a:rPr>
              <a:t>mgmtLink</a:t>
            </a:r>
            <a:r>
              <a:rPr lang="en-US" sz="1600" dirty="0" smtClean="0">
                <a:solidFill>
                  <a:srgbClr val="F5844C"/>
                </a:solidFill>
              </a:rPr>
              <a:t> name</a:t>
            </a:r>
            <a:r>
              <a:rPr lang="en-US" sz="1600" dirty="0" smtClean="0">
                <a:solidFill>
                  <a:srgbClr val="FF8040"/>
                </a:solidFill>
              </a:rPr>
              <a:t>=</a:t>
            </a:r>
            <a:r>
              <a:rPr lang="en-US" sz="1600" dirty="0" smtClean="0">
                <a:solidFill>
                  <a:srgbClr val="993300"/>
                </a:solidFill>
              </a:rPr>
              <a:t>"cmdhNwAccRules1“</a:t>
            </a:r>
            <a:r>
              <a:rPr lang="en-US" sz="1600" dirty="0">
                <a:solidFill>
                  <a:srgbClr val="F5844C"/>
                </a:solidFill>
              </a:rPr>
              <a:t> </a:t>
            </a:r>
            <a:r>
              <a:rPr lang="en-US" sz="1600" dirty="0" smtClean="0">
                <a:solidFill>
                  <a:srgbClr val="F5844C"/>
                </a:solidFill>
              </a:rPr>
              <a:t>type</a:t>
            </a:r>
            <a:r>
              <a:rPr lang="en-US" sz="1600" dirty="0" smtClean="0">
                <a:solidFill>
                  <a:srgbClr val="FF8040"/>
                </a:solidFill>
              </a:rPr>
              <a:t>=</a:t>
            </a:r>
            <a:r>
              <a:rPr lang="en-US" sz="1600" dirty="0" smtClean="0">
                <a:solidFill>
                  <a:srgbClr val="993300"/>
                </a:solidFill>
              </a:rPr>
              <a:t>"</a:t>
            </a:r>
            <a:r>
              <a:rPr lang="en-US" sz="1600" dirty="0" err="1" smtClean="0">
                <a:solidFill>
                  <a:srgbClr val="993300"/>
                </a:solidFill>
              </a:rPr>
              <a:t>cmdhNwAccRules</a:t>
            </a:r>
            <a:r>
              <a:rPr lang="en-US" sz="1600" dirty="0" smtClean="0">
                <a:solidFill>
                  <a:srgbClr val="993300"/>
                </a:solidFill>
              </a:rPr>
              <a:t>"</a:t>
            </a:r>
            <a:r>
              <a:rPr lang="en-US" sz="1600" dirty="0" smtClean="0">
                <a:solidFill>
                  <a:srgbClr val="000096"/>
                </a:solidFill>
              </a:rPr>
              <a:t>&gt;</a:t>
            </a:r>
            <a:r>
              <a:rPr lang="en-US" sz="1600" dirty="0" smtClean="0">
                <a:solidFill>
                  <a:srgbClr val="000000"/>
                </a:solidFill>
              </a:rPr>
              <a:t>//x/y/node1/cmdhPolicy1</a:t>
            </a:r>
            <a:r>
              <a:rPr lang="en-US" sz="1600" dirty="0" smtClean="0">
                <a:solidFill>
                  <a:srgbClr val="000096"/>
                </a:solidFill>
              </a:rPr>
              <a:t>&lt;/</a:t>
            </a:r>
            <a:r>
              <a:rPr lang="en-US" sz="1600" dirty="0" err="1" smtClean="0">
                <a:solidFill>
                  <a:srgbClr val="000096"/>
                </a:solidFill>
              </a:rPr>
              <a:t>mgmtLink</a:t>
            </a:r>
            <a:r>
              <a:rPr lang="en-US" sz="1600" dirty="0" smtClean="0">
                <a:solidFill>
                  <a:srgbClr val="000096"/>
                </a:solidFill>
              </a:rPr>
              <a:t>&gt;</a:t>
            </a:r>
            <a:r>
              <a:rPr lang="en-US" sz="1600" dirty="0" smtClean="0">
                <a:solidFill>
                  <a:srgbClr val="000000"/>
                </a:solidFill>
              </a:rPr>
              <a:t/>
            </a:r>
            <a:br>
              <a:rPr lang="en-US" sz="1600" dirty="0" smtClean="0">
                <a:solidFill>
                  <a:srgbClr val="000000"/>
                </a:solidFill>
              </a:rPr>
            </a:br>
            <a:r>
              <a:rPr lang="en-US" sz="1600" dirty="0" smtClean="0">
                <a:solidFill>
                  <a:srgbClr val="000000"/>
                </a:solidFill>
              </a:rPr>
              <a:t>   </a:t>
            </a:r>
            <a:r>
              <a:rPr lang="en-US" sz="1600" dirty="0" smtClean="0">
                <a:solidFill>
                  <a:srgbClr val="000096"/>
                </a:solidFill>
              </a:rPr>
              <a:t>&lt;</a:t>
            </a:r>
            <a:r>
              <a:rPr lang="en-US" sz="1600" dirty="0" err="1" smtClean="0">
                <a:solidFill>
                  <a:srgbClr val="000096"/>
                </a:solidFill>
              </a:rPr>
              <a:t>mgmtLink</a:t>
            </a:r>
            <a:r>
              <a:rPr lang="en-US" sz="1600" dirty="0" smtClean="0">
                <a:solidFill>
                  <a:srgbClr val="F5844C"/>
                </a:solidFill>
              </a:rPr>
              <a:t> name</a:t>
            </a:r>
            <a:r>
              <a:rPr lang="en-US" sz="1600" dirty="0" smtClean="0">
                <a:solidFill>
                  <a:srgbClr val="FF8040"/>
                </a:solidFill>
              </a:rPr>
              <a:t>=</a:t>
            </a:r>
            <a:r>
              <a:rPr lang="en-US" sz="1600" dirty="0" smtClean="0">
                <a:solidFill>
                  <a:srgbClr val="993300"/>
                </a:solidFill>
              </a:rPr>
              <a:t>"cmdhBuffer2"</a:t>
            </a:r>
            <a:r>
              <a:rPr lang="en-US" sz="1600" dirty="0" smtClean="0">
                <a:solidFill>
                  <a:srgbClr val="F5844C"/>
                </a:solidFill>
              </a:rPr>
              <a:t> type</a:t>
            </a:r>
            <a:r>
              <a:rPr lang="en-US" sz="1600" dirty="0" smtClean="0">
                <a:solidFill>
                  <a:srgbClr val="FF8040"/>
                </a:solidFill>
              </a:rPr>
              <a:t>=</a:t>
            </a:r>
            <a:r>
              <a:rPr lang="en-US" sz="1600" dirty="0" smtClean="0">
                <a:solidFill>
                  <a:srgbClr val="993300"/>
                </a:solidFill>
              </a:rPr>
              <a:t>"</a:t>
            </a:r>
            <a:r>
              <a:rPr lang="en-US" sz="1600" dirty="0" err="1" smtClean="0">
                <a:solidFill>
                  <a:srgbClr val="993300"/>
                </a:solidFill>
              </a:rPr>
              <a:t>cmdhBuffer</a:t>
            </a:r>
            <a:r>
              <a:rPr lang="en-US" sz="1600" dirty="0" smtClean="0">
                <a:solidFill>
                  <a:srgbClr val="993300"/>
                </a:solidFill>
              </a:rPr>
              <a:t>"</a:t>
            </a:r>
            <a:r>
              <a:rPr lang="en-US" sz="1600" dirty="0" smtClean="0">
                <a:solidFill>
                  <a:srgbClr val="000096"/>
                </a:solidFill>
              </a:rPr>
              <a:t>&gt;</a:t>
            </a:r>
            <a:r>
              <a:rPr lang="en-US" sz="1600" dirty="0" smtClean="0">
                <a:solidFill>
                  <a:srgbClr val="000000"/>
                </a:solidFill>
              </a:rPr>
              <a:t>//x/y/node1/cmdhPolicy1</a:t>
            </a:r>
            <a:r>
              <a:rPr lang="en-US" sz="1600" dirty="0" smtClean="0">
                <a:solidFill>
                  <a:srgbClr val="000096"/>
                </a:solidFill>
              </a:rPr>
              <a:t>&lt;/</a:t>
            </a:r>
            <a:r>
              <a:rPr lang="en-US" sz="1600" dirty="0" err="1" smtClean="0">
                <a:solidFill>
                  <a:srgbClr val="000096"/>
                </a:solidFill>
              </a:rPr>
              <a:t>mgmtLink</a:t>
            </a:r>
            <a:r>
              <a:rPr lang="en-US" sz="1600" dirty="0" smtClean="0">
                <a:solidFill>
                  <a:srgbClr val="000096"/>
                </a:solidFill>
              </a:rPr>
              <a:t>&gt;</a:t>
            </a:r>
            <a:r>
              <a:rPr lang="en-US" sz="1600" dirty="0" smtClean="0">
                <a:solidFill>
                  <a:srgbClr val="000000"/>
                </a:solidFill>
              </a:rPr>
              <a:t> </a:t>
            </a:r>
            <a:br>
              <a:rPr lang="en-US" sz="1600" dirty="0" smtClean="0">
                <a:solidFill>
                  <a:srgbClr val="000000"/>
                </a:solidFill>
              </a:rPr>
            </a:br>
            <a:r>
              <a:rPr lang="en-US" sz="1600" dirty="0" smtClean="0">
                <a:solidFill>
                  <a:srgbClr val="000096"/>
                </a:solidFill>
              </a:rPr>
              <a:t>&lt;/m2m:cmdhPolicy&gt;</a:t>
            </a:r>
            <a:endParaRPr lang="de-DE" sz="1600" b="1" dirty="0"/>
          </a:p>
          <a:p>
            <a:r>
              <a:rPr lang="de-DE" sz="1600" b="1" dirty="0" smtClean="0"/>
              <a:t> </a:t>
            </a:r>
            <a:endParaRPr lang="en-US" sz="1600" b="1" dirty="0"/>
          </a:p>
        </p:txBody>
      </p:sp>
    </p:spTree>
    <p:extLst>
      <p:ext uri="{BB962C8B-B14F-4D97-AF65-F5344CB8AC3E}">
        <p14:creationId xmlns:p14="http://schemas.microsoft.com/office/powerpoint/2010/main" val="26616270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6578</TotalTime>
  <Words>837</Words>
  <Application>Microsoft Office PowerPoint</Application>
  <PresentationFormat>On-screen Show (4:3)</PresentationFormat>
  <Paragraphs>60</Paragraphs>
  <Slides>10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Calibri</vt:lpstr>
      <vt:lpstr>Arial</vt:lpstr>
      <vt:lpstr>Office Theme</vt:lpstr>
      <vt:lpstr>Discussion on XSD implementation conventions (document number PRO-2014-0480)</vt:lpstr>
      <vt:lpstr>Objective</vt:lpstr>
      <vt:lpstr>Current guidelines for declaration of  resource attribute data types </vt:lpstr>
      <vt:lpstr>Use of anonymous types</vt:lpstr>
      <vt:lpstr>Issue with itemType attribute</vt:lpstr>
      <vt:lpstr>Poposed change of the guidelines</vt:lpstr>
      <vt:lpstr>XSD for mgmtLink attribute</vt:lpstr>
      <vt:lpstr>Example: mgmtLink for cmdhPolicy</vt:lpstr>
      <vt:lpstr>XSD for mgmtLink attribute</vt:lpstr>
      <vt:lpstr>XSD for mgmtLink attribute</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&lt;Presentation Title&gt;</dc:title>
  <dc:creator>oneM2M</dc:creator>
  <cp:lastModifiedBy>Qualcomm</cp:lastModifiedBy>
  <cp:revision>158</cp:revision>
  <dcterms:created xsi:type="dcterms:W3CDTF">2012-09-11T22:52:11Z</dcterms:created>
  <dcterms:modified xsi:type="dcterms:W3CDTF">2014-09-15T13:29:23Z</dcterms:modified>
</cp:coreProperties>
</file>